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612" r:id="rId5"/>
  </p:sldMasterIdLst>
  <p:notesMasterIdLst>
    <p:notesMasterId r:id="rId28"/>
  </p:notesMasterIdLst>
  <p:handoutMasterIdLst>
    <p:handoutMasterId r:id="rId29"/>
  </p:handoutMasterIdLst>
  <p:sldIdLst>
    <p:sldId id="256" r:id="rId6"/>
    <p:sldId id="307" r:id="rId7"/>
    <p:sldId id="308" r:id="rId8"/>
    <p:sldId id="315" r:id="rId9"/>
    <p:sldId id="283" r:id="rId10"/>
    <p:sldId id="310" r:id="rId11"/>
    <p:sldId id="319" r:id="rId12"/>
    <p:sldId id="293" r:id="rId13"/>
    <p:sldId id="313" r:id="rId14"/>
    <p:sldId id="316" r:id="rId15"/>
    <p:sldId id="317" r:id="rId16"/>
    <p:sldId id="294" r:id="rId17"/>
    <p:sldId id="320" r:id="rId18"/>
    <p:sldId id="321" r:id="rId19"/>
    <p:sldId id="311" r:id="rId20"/>
    <p:sldId id="301" r:id="rId21"/>
    <p:sldId id="303" r:id="rId22"/>
    <p:sldId id="302" r:id="rId23"/>
    <p:sldId id="295" r:id="rId24"/>
    <p:sldId id="312" r:id="rId25"/>
    <p:sldId id="304" r:id="rId26"/>
    <p:sldId id="306"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2nd draft" id="{06EF2E93-AC8B-4A88-BD79-73DDBFD59424}">
          <p14:sldIdLst>
            <p14:sldId id="256"/>
            <p14:sldId id="307"/>
            <p14:sldId id="308"/>
            <p14:sldId id="315"/>
            <p14:sldId id="283"/>
            <p14:sldId id="310"/>
            <p14:sldId id="319"/>
            <p14:sldId id="293"/>
            <p14:sldId id="313"/>
            <p14:sldId id="316"/>
            <p14:sldId id="317"/>
            <p14:sldId id="294"/>
            <p14:sldId id="320"/>
            <p14:sldId id="321"/>
            <p14:sldId id="311"/>
            <p14:sldId id="301"/>
            <p14:sldId id="303"/>
            <p14:sldId id="302"/>
            <p14:sldId id="295"/>
            <p14:sldId id="312"/>
            <p14:sldId id="304"/>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071D00-6468-3589-82AF-2F9AA848CF29}" name="Utilisateur invité" initials="Ui" userId="Utilisateur invité" providerId="Windows Live"/>
  <p188:author id="{87FD0D05-1B6C-B9DD-05F5-5BAF8705D900}" name="Ron Sasaki" initials="RS" userId="S::rsasaki@microsoft.com::d50e61ca-c12c-4489-bcc9-f00936fa5f6e" providerId="AD"/>
  <p188:author id="{95582667-6102-27E7-ED8E-01A166EB4B6B}" name="Guest User" initials="GU" userId="Guest User" providerId="Windows Live"/>
  <p188:author id="{E167C6A9-6E8F-345F-4E98-CF6E0630A1D8}" name="Shubham Mishra" initials="SM" userId="3b4c6d4e98b4922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E"/>
    <a:srgbClr val="FFF7F4"/>
    <a:srgbClr val="D4402A"/>
    <a:srgbClr val="FFA38C"/>
    <a:srgbClr val="7F2784"/>
    <a:srgbClr val="FFFFFF"/>
    <a:srgbClr val="FEE398"/>
    <a:srgbClr val="F4F3F5"/>
    <a:srgbClr val="F1E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2374E-3AE5-DB4F-BB21-71E2D83F5D14}" v="2718" dt="2025-05-28T21:23:29.833"/>
    <p1510:client id="{91A73675-5D34-B841-CD99-D848EB740EA5}" v="10" dt="2025-05-28T09:01:23.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4" autoAdjust="0"/>
    <p:restoredTop sz="89381"/>
  </p:normalViewPr>
  <p:slideViewPr>
    <p:cSldViewPr snapToGrid="0" showGuides="1">
      <p:cViewPr varScale="1">
        <p:scale>
          <a:sx n="105" d="100"/>
          <a:sy n="105" d="100"/>
        </p:scale>
        <p:origin x="192" y="984"/>
      </p:cViewPr>
      <p:guideLst/>
    </p:cSldViewPr>
  </p:slideViewPr>
  <p:outlineViewPr>
    <p:cViewPr>
      <p:scale>
        <a:sx n="33" d="100"/>
        <a:sy n="33" d="100"/>
      </p:scale>
      <p:origin x="0" y="-93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AEE194-C7B4-E941-9BDF-D07FF109547D}" type="doc">
      <dgm:prSet loTypeId="urn:microsoft.com/office/officeart/2005/8/layout/default" loCatId="" qsTypeId="urn:microsoft.com/office/officeart/2005/8/quickstyle/simple1" qsCatId="simple" csTypeId="urn:microsoft.com/office/officeart/2005/8/colors/accent5_5" csCatId="accent5" phldr="1"/>
      <dgm:spPr/>
      <dgm:t>
        <a:bodyPr/>
        <a:lstStyle/>
        <a:p>
          <a:endParaRPr lang="en-US"/>
        </a:p>
      </dgm:t>
    </dgm:pt>
    <dgm:pt modelId="{2037841B-8C6E-9247-AB2C-20D4B9021A39}">
      <dgm:prSet phldrT="[Text]"/>
      <dgm:spPr/>
      <dgm:t>
        <a:bodyPr/>
        <a:lstStyle/>
        <a:p>
          <a:r>
            <a:rPr lang="en-US" dirty="0"/>
            <a:t>Attacks on external state</a:t>
          </a:r>
        </a:p>
      </dgm:t>
    </dgm:pt>
    <dgm:pt modelId="{F9C0E8C9-351A-7642-96AE-BB984103E9B6}" type="parTrans" cxnId="{5FE4C22F-1245-DE43-978C-89CB329672FE}">
      <dgm:prSet/>
      <dgm:spPr/>
      <dgm:t>
        <a:bodyPr/>
        <a:lstStyle/>
        <a:p>
          <a:endParaRPr lang="en-US"/>
        </a:p>
      </dgm:t>
    </dgm:pt>
    <dgm:pt modelId="{5CC6F315-3B69-AE4D-8C2D-E1DB63E90278}" type="sibTrans" cxnId="{5FE4C22F-1245-DE43-978C-89CB329672FE}">
      <dgm:prSet/>
      <dgm:spPr/>
      <dgm:t>
        <a:bodyPr/>
        <a:lstStyle/>
        <a:p>
          <a:endParaRPr lang="en-US"/>
        </a:p>
      </dgm:t>
    </dgm:pt>
    <dgm:pt modelId="{3C40C1DA-70EA-0F49-AA87-F7DE590EAF2D}">
      <dgm:prSet phldrT="[Text]"/>
      <dgm:spPr/>
      <dgm:t>
        <a:bodyPr/>
        <a:lstStyle/>
        <a:p>
          <a:r>
            <a:rPr lang="en-US" dirty="0"/>
            <a:t>Attacks on execution</a:t>
          </a:r>
        </a:p>
      </dgm:t>
    </dgm:pt>
    <dgm:pt modelId="{D4EEA2FD-B41C-2D4A-8B62-DE6AF8D5684B}" type="parTrans" cxnId="{6BB8FFAE-E189-B747-ADFA-1EACA6E52844}">
      <dgm:prSet/>
      <dgm:spPr/>
      <dgm:t>
        <a:bodyPr/>
        <a:lstStyle/>
        <a:p>
          <a:endParaRPr lang="en-US"/>
        </a:p>
      </dgm:t>
    </dgm:pt>
    <dgm:pt modelId="{03C6B450-C1F5-7342-B204-98CF4289C8EE}" type="sibTrans" cxnId="{6BB8FFAE-E189-B747-ADFA-1EACA6E52844}">
      <dgm:prSet/>
      <dgm:spPr/>
      <dgm:t>
        <a:bodyPr/>
        <a:lstStyle/>
        <a:p>
          <a:endParaRPr lang="en-US"/>
        </a:p>
      </dgm:t>
    </dgm:pt>
    <dgm:pt modelId="{BB01287A-4FE8-D04C-9804-D89D67730D32}">
      <dgm:prSet phldrT="[Text]"/>
      <dgm:spPr/>
      <dgm:t>
        <a:bodyPr/>
        <a:lstStyle/>
        <a:p>
          <a:r>
            <a:rPr lang="en-US" dirty="0"/>
            <a:t>Mismatch in assumptions &amp; guarantees</a:t>
          </a:r>
        </a:p>
      </dgm:t>
    </dgm:pt>
    <dgm:pt modelId="{A189BB46-50AD-A940-8FD9-AC253CEAA45C}" type="parTrans" cxnId="{222F1232-551C-C746-A574-D32A969CCC8F}">
      <dgm:prSet/>
      <dgm:spPr/>
      <dgm:t>
        <a:bodyPr/>
        <a:lstStyle/>
        <a:p>
          <a:endParaRPr lang="en-US"/>
        </a:p>
      </dgm:t>
    </dgm:pt>
    <dgm:pt modelId="{21C80846-505F-074F-9118-88E77B0865E4}" type="sibTrans" cxnId="{222F1232-551C-C746-A574-D32A969CCC8F}">
      <dgm:prSet/>
      <dgm:spPr/>
      <dgm:t>
        <a:bodyPr/>
        <a:lstStyle/>
        <a:p>
          <a:endParaRPr lang="en-US"/>
        </a:p>
      </dgm:t>
    </dgm:pt>
    <dgm:pt modelId="{C51D447E-68FC-BA44-9351-0DE6ACDC97EC}">
      <dgm:prSet phldrT="[Text]"/>
      <dgm:spPr/>
      <dgm:t>
        <a:bodyPr/>
        <a:lstStyle/>
        <a:p>
          <a:r>
            <a:rPr lang="en-US" dirty="0"/>
            <a:t>Secret Leakage</a:t>
          </a:r>
        </a:p>
      </dgm:t>
    </dgm:pt>
    <dgm:pt modelId="{228226D9-2F1F-6340-BBB4-0DC30692B7C7}" type="parTrans" cxnId="{FC01AEB1-2B19-274A-A681-9DEEA947C79E}">
      <dgm:prSet/>
      <dgm:spPr/>
      <dgm:t>
        <a:bodyPr/>
        <a:lstStyle/>
        <a:p>
          <a:endParaRPr lang="en-US"/>
        </a:p>
      </dgm:t>
    </dgm:pt>
    <dgm:pt modelId="{1AC26EA5-0EC0-1848-A636-DC6E06C2F30C}" type="sibTrans" cxnId="{FC01AEB1-2B19-274A-A681-9DEEA947C79E}">
      <dgm:prSet/>
      <dgm:spPr/>
      <dgm:t>
        <a:bodyPr/>
        <a:lstStyle/>
        <a:p>
          <a:endParaRPr lang="en-US"/>
        </a:p>
      </dgm:t>
    </dgm:pt>
    <dgm:pt modelId="{884CFBD6-5D29-1C4A-A309-09912B1AB576}" type="pres">
      <dgm:prSet presAssocID="{70AEE194-C7B4-E941-9BDF-D07FF109547D}" presName="diagram" presStyleCnt="0">
        <dgm:presLayoutVars>
          <dgm:dir/>
          <dgm:resizeHandles val="exact"/>
        </dgm:presLayoutVars>
      </dgm:prSet>
      <dgm:spPr/>
    </dgm:pt>
    <dgm:pt modelId="{D6D0FCDE-E41E-8745-AC50-42BFDF3427A7}" type="pres">
      <dgm:prSet presAssocID="{2037841B-8C6E-9247-AB2C-20D4B9021A39}" presName="node" presStyleLbl="node1" presStyleIdx="0" presStyleCnt="4">
        <dgm:presLayoutVars>
          <dgm:bulletEnabled val="1"/>
        </dgm:presLayoutVars>
      </dgm:prSet>
      <dgm:spPr/>
    </dgm:pt>
    <dgm:pt modelId="{4D05B967-FA87-5847-8C2E-52D161C3CEB6}" type="pres">
      <dgm:prSet presAssocID="{5CC6F315-3B69-AE4D-8C2D-E1DB63E90278}" presName="sibTrans" presStyleCnt="0"/>
      <dgm:spPr/>
    </dgm:pt>
    <dgm:pt modelId="{3B74A282-46A6-F248-B1D8-A642A2B81024}" type="pres">
      <dgm:prSet presAssocID="{3C40C1DA-70EA-0F49-AA87-F7DE590EAF2D}" presName="node" presStyleLbl="node1" presStyleIdx="1" presStyleCnt="4">
        <dgm:presLayoutVars>
          <dgm:bulletEnabled val="1"/>
        </dgm:presLayoutVars>
      </dgm:prSet>
      <dgm:spPr/>
    </dgm:pt>
    <dgm:pt modelId="{3341F2B6-B1F7-4B48-AD35-D2476B11536F}" type="pres">
      <dgm:prSet presAssocID="{03C6B450-C1F5-7342-B204-98CF4289C8EE}" presName="sibTrans" presStyleCnt="0"/>
      <dgm:spPr/>
    </dgm:pt>
    <dgm:pt modelId="{BCEC58D3-2490-F14F-BA0C-AA25FAC5D7BE}" type="pres">
      <dgm:prSet presAssocID="{BB01287A-4FE8-D04C-9804-D89D67730D32}" presName="node" presStyleLbl="node1" presStyleIdx="2" presStyleCnt="4">
        <dgm:presLayoutVars>
          <dgm:bulletEnabled val="1"/>
        </dgm:presLayoutVars>
      </dgm:prSet>
      <dgm:spPr/>
    </dgm:pt>
    <dgm:pt modelId="{2D2DF025-D8AD-8046-B98B-13982ED58924}" type="pres">
      <dgm:prSet presAssocID="{21C80846-505F-074F-9118-88E77B0865E4}" presName="sibTrans" presStyleCnt="0"/>
      <dgm:spPr/>
    </dgm:pt>
    <dgm:pt modelId="{5E77856C-C176-8D46-9E2F-C3B08FC3120F}" type="pres">
      <dgm:prSet presAssocID="{C51D447E-68FC-BA44-9351-0DE6ACDC97EC}" presName="node" presStyleLbl="node1" presStyleIdx="3" presStyleCnt="4">
        <dgm:presLayoutVars>
          <dgm:bulletEnabled val="1"/>
        </dgm:presLayoutVars>
      </dgm:prSet>
      <dgm:spPr/>
    </dgm:pt>
  </dgm:ptLst>
  <dgm:cxnLst>
    <dgm:cxn modelId="{F75D6F2B-A049-0E40-9BE8-A2BE56693F2A}" type="presOf" srcId="{BB01287A-4FE8-D04C-9804-D89D67730D32}" destId="{BCEC58D3-2490-F14F-BA0C-AA25FAC5D7BE}" srcOrd="0" destOrd="0" presId="urn:microsoft.com/office/officeart/2005/8/layout/default"/>
    <dgm:cxn modelId="{DD3DF52E-ECCC-D649-AA8A-1C1EA2678578}" type="presOf" srcId="{C51D447E-68FC-BA44-9351-0DE6ACDC97EC}" destId="{5E77856C-C176-8D46-9E2F-C3B08FC3120F}" srcOrd="0" destOrd="0" presId="urn:microsoft.com/office/officeart/2005/8/layout/default"/>
    <dgm:cxn modelId="{5FE4C22F-1245-DE43-978C-89CB329672FE}" srcId="{70AEE194-C7B4-E941-9BDF-D07FF109547D}" destId="{2037841B-8C6E-9247-AB2C-20D4B9021A39}" srcOrd="0" destOrd="0" parTransId="{F9C0E8C9-351A-7642-96AE-BB984103E9B6}" sibTransId="{5CC6F315-3B69-AE4D-8C2D-E1DB63E90278}"/>
    <dgm:cxn modelId="{222F1232-551C-C746-A574-D32A969CCC8F}" srcId="{70AEE194-C7B4-E941-9BDF-D07FF109547D}" destId="{BB01287A-4FE8-D04C-9804-D89D67730D32}" srcOrd="2" destOrd="0" parTransId="{A189BB46-50AD-A940-8FD9-AC253CEAA45C}" sibTransId="{21C80846-505F-074F-9118-88E77B0865E4}"/>
    <dgm:cxn modelId="{D8D00D73-6120-2140-B72B-7E17CBE61784}" type="presOf" srcId="{3C40C1DA-70EA-0F49-AA87-F7DE590EAF2D}" destId="{3B74A282-46A6-F248-B1D8-A642A2B81024}" srcOrd="0" destOrd="0" presId="urn:microsoft.com/office/officeart/2005/8/layout/default"/>
    <dgm:cxn modelId="{5A31028F-5107-DB4D-9298-7E1B7DC3815F}" type="presOf" srcId="{2037841B-8C6E-9247-AB2C-20D4B9021A39}" destId="{D6D0FCDE-E41E-8745-AC50-42BFDF3427A7}" srcOrd="0" destOrd="0" presId="urn:microsoft.com/office/officeart/2005/8/layout/default"/>
    <dgm:cxn modelId="{6BB8FFAE-E189-B747-ADFA-1EACA6E52844}" srcId="{70AEE194-C7B4-E941-9BDF-D07FF109547D}" destId="{3C40C1DA-70EA-0F49-AA87-F7DE590EAF2D}" srcOrd="1" destOrd="0" parTransId="{D4EEA2FD-B41C-2D4A-8B62-DE6AF8D5684B}" sibTransId="{03C6B450-C1F5-7342-B204-98CF4289C8EE}"/>
    <dgm:cxn modelId="{FC01AEB1-2B19-274A-A681-9DEEA947C79E}" srcId="{70AEE194-C7B4-E941-9BDF-D07FF109547D}" destId="{C51D447E-68FC-BA44-9351-0DE6ACDC97EC}" srcOrd="3" destOrd="0" parTransId="{228226D9-2F1F-6340-BBB4-0DC30692B7C7}" sibTransId="{1AC26EA5-0EC0-1848-A636-DC6E06C2F30C}"/>
    <dgm:cxn modelId="{17FBBFF2-A1E0-524F-BC34-52A6FCAEA580}" type="presOf" srcId="{70AEE194-C7B4-E941-9BDF-D07FF109547D}" destId="{884CFBD6-5D29-1C4A-A309-09912B1AB576}" srcOrd="0" destOrd="0" presId="urn:microsoft.com/office/officeart/2005/8/layout/default"/>
    <dgm:cxn modelId="{04E00ACF-ED20-3E48-A64B-B6B07FFBABBB}" type="presParOf" srcId="{884CFBD6-5D29-1C4A-A309-09912B1AB576}" destId="{D6D0FCDE-E41E-8745-AC50-42BFDF3427A7}" srcOrd="0" destOrd="0" presId="urn:microsoft.com/office/officeart/2005/8/layout/default"/>
    <dgm:cxn modelId="{7D4C663F-B73C-DB46-A55C-6E29AB24EB21}" type="presParOf" srcId="{884CFBD6-5D29-1C4A-A309-09912B1AB576}" destId="{4D05B967-FA87-5847-8C2E-52D161C3CEB6}" srcOrd="1" destOrd="0" presId="urn:microsoft.com/office/officeart/2005/8/layout/default"/>
    <dgm:cxn modelId="{E3C10073-D909-9843-B515-E7643DF31749}" type="presParOf" srcId="{884CFBD6-5D29-1C4A-A309-09912B1AB576}" destId="{3B74A282-46A6-F248-B1D8-A642A2B81024}" srcOrd="2" destOrd="0" presId="urn:microsoft.com/office/officeart/2005/8/layout/default"/>
    <dgm:cxn modelId="{06FE7680-52CA-3040-A06D-C841F998A6C4}" type="presParOf" srcId="{884CFBD6-5D29-1C4A-A309-09912B1AB576}" destId="{3341F2B6-B1F7-4B48-AD35-D2476B11536F}" srcOrd="3" destOrd="0" presId="urn:microsoft.com/office/officeart/2005/8/layout/default"/>
    <dgm:cxn modelId="{4676AD1D-EDD0-D14F-89CD-64132624D085}" type="presParOf" srcId="{884CFBD6-5D29-1C4A-A309-09912B1AB576}" destId="{BCEC58D3-2490-F14F-BA0C-AA25FAC5D7BE}" srcOrd="4" destOrd="0" presId="urn:microsoft.com/office/officeart/2005/8/layout/default"/>
    <dgm:cxn modelId="{93A6EEB7-A875-0849-8134-7B9BF0D7C78F}" type="presParOf" srcId="{884CFBD6-5D29-1C4A-A309-09912B1AB576}" destId="{2D2DF025-D8AD-8046-B98B-13982ED58924}" srcOrd="5" destOrd="0" presId="urn:microsoft.com/office/officeart/2005/8/layout/default"/>
    <dgm:cxn modelId="{9170C9ED-0EFF-3D46-A735-53329BC2FC21}" type="presParOf" srcId="{884CFBD6-5D29-1C4A-A309-09912B1AB576}" destId="{5E77856C-C176-8D46-9E2F-C3B08FC3120F}" srcOrd="6"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477CD-0E34-F544-B8DE-248B952A17BD}"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69B916B-8BFB-A14B-9900-C2DABACE2FD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Commit</a:t>
          </a:r>
        </a:p>
      </dgm:t>
    </dgm:pt>
    <dgm:pt modelId="{22FA6904-BC28-FA47-9E29-5A5B3DE9FCCB}" type="parTrans" cxnId="{5F7D9E13-CB8E-6E4B-B8A5-8A1382E50E67}">
      <dgm:prSet/>
      <dgm:spPr/>
      <dgm:t>
        <a:bodyPr/>
        <a:lstStyle/>
        <a:p>
          <a:endParaRPr lang="en-US"/>
        </a:p>
      </dgm:t>
    </dgm:pt>
    <dgm:pt modelId="{40C16474-162D-6849-AE3F-9BDA62DB71AC}" type="sibTrans" cxnId="{5F7D9E13-CB8E-6E4B-B8A5-8A1382E50E67}">
      <dgm:prSet/>
      <dgm:spPr/>
      <dgm:t>
        <a:bodyPr/>
        <a:lstStyle/>
        <a:p>
          <a:endParaRPr lang="en-US"/>
        </a:p>
      </dgm:t>
    </dgm:pt>
    <dgm:pt modelId="{82D67A33-22ED-5444-82A3-205E5A109EA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Audit</a:t>
          </a:r>
        </a:p>
      </dgm:t>
    </dgm:pt>
    <dgm:pt modelId="{682480AF-4635-DC47-BB57-734D11B8113C}" type="parTrans" cxnId="{E66B9F35-08E1-CF48-AC6C-DDB5B8798D24}">
      <dgm:prSet/>
      <dgm:spPr/>
      <dgm:t>
        <a:bodyPr/>
        <a:lstStyle/>
        <a:p>
          <a:endParaRPr lang="en-US"/>
        </a:p>
      </dgm:t>
    </dgm:pt>
    <dgm:pt modelId="{67337944-1452-0F44-A49D-51AEA52C5A6E}" type="sibTrans" cxnId="{E66B9F35-08E1-CF48-AC6C-DDB5B8798D24}">
      <dgm:prSet/>
      <dgm:spPr/>
      <dgm:t>
        <a:bodyPr/>
        <a:lstStyle/>
        <a:p>
          <a:endParaRPr lang="en-US"/>
        </a:p>
      </dgm:t>
    </dgm:pt>
    <dgm:pt modelId="{6F5A01A2-FA05-1E46-8AD7-F1D0CAB61C02}" type="pres">
      <dgm:prSet presAssocID="{991477CD-0E34-F544-B8DE-248B952A17BD}" presName="diagram" presStyleCnt="0">
        <dgm:presLayoutVars>
          <dgm:dir/>
          <dgm:resizeHandles val="exact"/>
        </dgm:presLayoutVars>
      </dgm:prSet>
      <dgm:spPr/>
    </dgm:pt>
    <dgm:pt modelId="{9BA51B1D-AB06-5D43-B568-C8EF403D5453}" type="pres">
      <dgm:prSet presAssocID="{869B916B-8BFB-A14B-9900-C2DABACE2FD7}" presName="node" presStyleLbl="node1" presStyleIdx="0" presStyleCnt="2">
        <dgm:presLayoutVars>
          <dgm:bulletEnabled val="1"/>
        </dgm:presLayoutVars>
      </dgm:prSet>
      <dgm:spPr/>
    </dgm:pt>
    <dgm:pt modelId="{5453BF6F-78EF-8D4C-8DA5-187036587B03}" type="pres">
      <dgm:prSet presAssocID="{40C16474-162D-6849-AE3F-9BDA62DB71AC}" presName="sibTrans" presStyleCnt="0"/>
      <dgm:spPr/>
    </dgm:pt>
    <dgm:pt modelId="{9794FF35-D9C8-CE43-A847-4EDE1EA5E971}" type="pres">
      <dgm:prSet presAssocID="{82D67A33-22ED-5444-82A3-205E5A109EA6}" presName="node" presStyleLbl="node1" presStyleIdx="1" presStyleCnt="2">
        <dgm:presLayoutVars>
          <dgm:bulletEnabled val="1"/>
        </dgm:presLayoutVars>
      </dgm:prSet>
      <dgm:spPr/>
    </dgm:pt>
  </dgm:ptLst>
  <dgm:cxnLst>
    <dgm:cxn modelId="{5F7D9E13-CB8E-6E4B-B8A5-8A1382E50E67}" srcId="{991477CD-0E34-F544-B8DE-248B952A17BD}" destId="{869B916B-8BFB-A14B-9900-C2DABACE2FD7}" srcOrd="0" destOrd="0" parTransId="{22FA6904-BC28-FA47-9E29-5A5B3DE9FCCB}" sibTransId="{40C16474-162D-6849-AE3F-9BDA62DB71AC}"/>
    <dgm:cxn modelId="{E66B9F35-08E1-CF48-AC6C-DDB5B8798D24}" srcId="{991477CD-0E34-F544-B8DE-248B952A17BD}" destId="{82D67A33-22ED-5444-82A3-205E5A109EA6}" srcOrd="1" destOrd="0" parTransId="{682480AF-4635-DC47-BB57-734D11B8113C}" sibTransId="{67337944-1452-0F44-A49D-51AEA52C5A6E}"/>
    <dgm:cxn modelId="{6EA6D94C-BB3F-8B48-A6E3-94C53F0ECEDF}" type="presOf" srcId="{869B916B-8BFB-A14B-9900-C2DABACE2FD7}" destId="{9BA51B1D-AB06-5D43-B568-C8EF403D5453}" srcOrd="0" destOrd="0" presId="urn:microsoft.com/office/officeart/2005/8/layout/default"/>
    <dgm:cxn modelId="{0ABEA668-AE0C-4448-88CB-33FCBE550B42}" type="presOf" srcId="{82D67A33-22ED-5444-82A3-205E5A109EA6}" destId="{9794FF35-D9C8-CE43-A847-4EDE1EA5E971}" srcOrd="0" destOrd="0" presId="urn:microsoft.com/office/officeart/2005/8/layout/default"/>
    <dgm:cxn modelId="{FAB391DE-B894-E949-8244-179AB62627EF}" type="presOf" srcId="{991477CD-0E34-F544-B8DE-248B952A17BD}" destId="{6F5A01A2-FA05-1E46-8AD7-F1D0CAB61C02}" srcOrd="0" destOrd="0" presId="urn:microsoft.com/office/officeart/2005/8/layout/default"/>
    <dgm:cxn modelId="{EBCB9C00-3E17-1F44-967F-FAABBA5D49F7}" type="presParOf" srcId="{6F5A01A2-FA05-1E46-8AD7-F1D0CAB61C02}" destId="{9BA51B1D-AB06-5D43-B568-C8EF403D5453}" srcOrd="0" destOrd="0" presId="urn:microsoft.com/office/officeart/2005/8/layout/default"/>
    <dgm:cxn modelId="{756409FA-2982-0949-95F2-D0DA8B0C33A8}" type="presParOf" srcId="{6F5A01A2-FA05-1E46-8AD7-F1D0CAB61C02}" destId="{5453BF6F-78EF-8D4C-8DA5-187036587B03}" srcOrd="1" destOrd="0" presId="urn:microsoft.com/office/officeart/2005/8/layout/default"/>
    <dgm:cxn modelId="{FE08439A-9644-0D4C-B356-A1753F6CE43A}" type="presParOf" srcId="{6F5A01A2-FA05-1E46-8AD7-F1D0CAB61C02}" destId="{9794FF35-D9C8-CE43-A847-4EDE1EA5E971}"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0FCDE-E41E-8745-AC50-42BFDF3427A7}">
      <dsp:nvSpPr>
        <dsp:cNvPr id="0" name=""/>
        <dsp:cNvSpPr/>
      </dsp:nvSpPr>
      <dsp:spPr>
        <a:xfrm>
          <a:off x="992" y="194138"/>
          <a:ext cx="3869531" cy="2321718"/>
        </a:xfrm>
        <a:prstGeom prst="rect">
          <a:avLst/>
        </a:prstGeom>
        <a:solidFill>
          <a:schemeClr val="accent5">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Attacks on external state</a:t>
          </a:r>
        </a:p>
      </dsp:txBody>
      <dsp:txXfrm>
        <a:off x="992" y="194138"/>
        <a:ext cx="3869531" cy="2321718"/>
      </dsp:txXfrm>
    </dsp:sp>
    <dsp:sp modelId="{3B74A282-46A6-F248-B1D8-A642A2B81024}">
      <dsp:nvSpPr>
        <dsp:cNvPr id="0" name=""/>
        <dsp:cNvSpPr/>
      </dsp:nvSpPr>
      <dsp:spPr>
        <a:xfrm>
          <a:off x="4257476" y="194138"/>
          <a:ext cx="3869531" cy="2321718"/>
        </a:xfrm>
        <a:prstGeom prst="rect">
          <a:avLst/>
        </a:prstGeom>
        <a:solidFill>
          <a:schemeClr val="accent5">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Attacks on execution</a:t>
          </a:r>
        </a:p>
      </dsp:txBody>
      <dsp:txXfrm>
        <a:off x="4257476" y="194138"/>
        <a:ext cx="3869531" cy="2321718"/>
      </dsp:txXfrm>
    </dsp:sp>
    <dsp:sp modelId="{BCEC58D3-2490-F14F-BA0C-AA25FAC5D7BE}">
      <dsp:nvSpPr>
        <dsp:cNvPr id="0" name=""/>
        <dsp:cNvSpPr/>
      </dsp:nvSpPr>
      <dsp:spPr>
        <a:xfrm>
          <a:off x="992" y="2902810"/>
          <a:ext cx="3869531" cy="2321718"/>
        </a:xfrm>
        <a:prstGeom prst="rect">
          <a:avLst/>
        </a:prstGeom>
        <a:solidFill>
          <a:schemeClr val="accent5">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Mismatch in assumptions &amp; guarantees</a:t>
          </a:r>
        </a:p>
      </dsp:txBody>
      <dsp:txXfrm>
        <a:off x="992" y="2902810"/>
        <a:ext cx="3869531" cy="2321718"/>
      </dsp:txXfrm>
    </dsp:sp>
    <dsp:sp modelId="{5E77856C-C176-8D46-9E2F-C3B08FC3120F}">
      <dsp:nvSpPr>
        <dsp:cNvPr id="0" name=""/>
        <dsp:cNvSpPr/>
      </dsp:nvSpPr>
      <dsp:spPr>
        <a:xfrm>
          <a:off x="4257476" y="2902810"/>
          <a:ext cx="3869531" cy="2321718"/>
        </a:xfrm>
        <a:prstGeom prst="rect">
          <a:avLst/>
        </a:prstGeom>
        <a:solidFill>
          <a:schemeClr val="accent5">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Secret Leakage</a:t>
          </a:r>
        </a:p>
      </dsp:txBody>
      <dsp:txXfrm>
        <a:off x="4257476" y="2902810"/>
        <a:ext cx="3869531" cy="232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51B1D-AB06-5D43-B568-C8EF403D5453}">
      <dsp:nvSpPr>
        <dsp:cNvPr id="0" name=""/>
        <dsp:cNvSpPr/>
      </dsp:nvSpPr>
      <dsp:spPr>
        <a:xfrm>
          <a:off x="1727025" y="993"/>
          <a:ext cx="3778972" cy="2267383"/>
        </a:xfrm>
        <a:prstGeom prst="rect">
          <a:avLst/>
        </a:prstGeom>
        <a:solidFill>
          <a:schemeClr val="accent5"/>
        </a:solidFill>
        <a:ln w="10795"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Commit</a:t>
          </a:r>
        </a:p>
      </dsp:txBody>
      <dsp:txXfrm>
        <a:off x="1727025" y="993"/>
        <a:ext cx="3778972" cy="2267383"/>
      </dsp:txXfrm>
    </dsp:sp>
    <dsp:sp modelId="{9794FF35-D9C8-CE43-A847-4EDE1EA5E971}">
      <dsp:nvSpPr>
        <dsp:cNvPr id="0" name=""/>
        <dsp:cNvSpPr/>
      </dsp:nvSpPr>
      <dsp:spPr>
        <a:xfrm>
          <a:off x="1727025" y="2646274"/>
          <a:ext cx="3778972" cy="2267383"/>
        </a:xfrm>
        <a:prstGeom prst="rect">
          <a:avLst/>
        </a:prstGeom>
        <a:solidFill>
          <a:schemeClr val="accent4"/>
        </a:solidFill>
        <a:ln w="10795"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Audit</a:t>
          </a:r>
        </a:p>
      </dsp:txBody>
      <dsp:txXfrm>
        <a:off x="1727025" y="2646274"/>
        <a:ext cx="3778972" cy="22673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245113-8C23-CC43-BCC7-1239A7CD8401}" type="datetime8">
              <a:rPr lang="en-US" smtClean="0">
                <a:latin typeface="Segoe UI" pitchFamily="34" charset="0"/>
              </a:rPr>
              <a:t>5/28/25 4:21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DB7F2ED-E29B-764D-AC4A-D8C21FB837CB}" type="datetime8">
              <a:rPr lang="en-US" smtClean="0"/>
              <a:t>5/28/25 4:21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E57F58E-5B11-D84E-B031-CA9FA3163B83}"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7417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B7DC-206A-89B3-7233-C0D83E1F9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CDACB-2E60-332F-6B5B-D9C44B133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E68C6-ED58-DF48-5B2C-BF1AAE682E87}"/>
              </a:ext>
            </a:extLst>
          </p:cNvPr>
          <p:cNvSpPr>
            <a:spLocks noGrp="1"/>
          </p:cNvSpPr>
          <p:nvPr>
            <p:ph type="body" idx="1"/>
          </p:nvPr>
        </p:nvSpPr>
        <p:spPr/>
        <p:txBody>
          <a:bodyPr/>
          <a:lstStyle/>
          <a:p>
            <a:r>
              <a:rPr lang="en-US" dirty="0"/>
              <a:t>Since certain TEE attacks require physical access, one could envision &lt;TEE, region&gt; pairs to be different platforms</a:t>
            </a:r>
          </a:p>
        </p:txBody>
      </p:sp>
      <p:sp>
        <p:nvSpPr>
          <p:cNvPr id="4" name="Header Placeholder 3">
            <a:extLst>
              <a:ext uri="{FF2B5EF4-FFF2-40B4-BE49-F238E27FC236}">
                <a16:creationId xmlns:a16="http://schemas.microsoft.com/office/drawing/2014/main" id="{C4A8090E-4BFE-0765-8418-971A897CAF79}"/>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CCB3D39-960A-1934-992F-C55958B5277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C0F31B1-C18F-32C7-B566-6261EDFFF6BF}"/>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B9592FDD-2D44-27A3-FEDC-D2621338BBE8}"/>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5030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8788C-18A7-DF0C-4BB4-2A3F78785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EC24A-B5BE-180B-8D04-B855DFB35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9B5F6-35D8-BA01-51B9-321B33AD1889}"/>
              </a:ext>
            </a:extLst>
          </p:cNvPr>
          <p:cNvSpPr>
            <a:spLocks noGrp="1"/>
          </p:cNvSpPr>
          <p:nvPr>
            <p:ph type="body" idx="1"/>
          </p:nvPr>
        </p:nvSpPr>
        <p:spPr/>
        <p:txBody>
          <a:bodyPr/>
          <a:lstStyle/>
          <a:p>
            <a:r>
              <a:rPr lang="en-US" dirty="0"/>
              <a:t>If possible, others might deploy in entirely different clouds. This is the approach Signal uses today.</a:t>
            </a:r>
          </a:p>
        </p:txBody>
      </p:sp>
      <p:sp>
        <p:nvSpPr>
          <p:cNvPr id="4" name="Header Placeholder 3">
            <a:extLst>
              <a:ext uri="{FF2B5EF4-FFF2-40B4-BE49-F238E27FC236}">
                <a16:creationId xmlns:a16="http://schemas.microsoft.com/office/drawing/2014/main" id="{96CC83D1-6DF2-1D03-74A9-E5D57837707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76CC34B-ED77-1FB3-7A8E-7955DB204A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A7895138-3EB0-890E-7768-2A1131D3E32C}"/>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C0F17A93-68FD-076A-3FA3-1B67FEBBEFA1}"/>
              </a:ext>
            </a:extLst>
          </p:cNvPr>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4186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Let’s make things a bit more concrete.</a:t>
            </a:r>
          </a:p>
          <a:p>
            <a:r>
              <a:rPr lang="en-US" sz="850" dirty="0">
                <a:latin typeface="Segoe UI Light"/>
                <a:cs typeface="Segoe UI Light"/>
              </a:rPr>
              <a:t>&lt;Click&gt;</a:t>
            </a:r>
          </a:p>
          <a:p>
            <a:endParaRPr lang="en-US" dirty="0"/>
          </a:p>
          <a:p>
            <a:r>
              <a:rPr lang="en-US" sz="850" dirty="0">
                <a:latin typeface="Segoe UI Light"/>
                <a:cs typeface="Segoe UI Light"/>
              </a:rPr>
              <a:t>Say there are Np total platforms.</a:t>
            </a:r>
          </a:p>
          <a:p>
            <a:r>
              <a:rPr lang="en-US" sz="850" dirty="0">
                <a:latin typeface="Segoe UI Light"/>
                <a:cs typeface="Segoe UI Light"/>
              </a:rPr>
              <a:t>&lt;Click&gt;</a:t>
            </a:r>
          </a:p>
          <a:p>
            <a:endParaRPr lang="en-US" dirty="0"/>
          </a:p>
          <a:p>
            <a:r>
              <a:rPr lang="en-US" sz="850" dirty="0">
                <a:latin typeface="Segoe UI Light"/>
                <a:cs typeface="Segoe UI Light"/>
              </a:rPr>
              <a:t>PFT allows you to specify the threshold </a:t>
            </a:r>
            <a:r>
              <a:rPr lang="en-US" sz="850" dirty="0" err="1">
                <a:latin typeface="Segoe UI Light"/>
                <a:cs typeface="Segoe UI Light"/>
              </a:rPr>
              <a:t>fp</a:t>
            </a:r>
            <a:r>
              <a:rPr lang="en-US" sz="850" dirty="0">
                <a:latin typeface="Segoe UI Light"/>
                <a:cs typeface="Segoe UI Light"/>
              </a:rPr>
              <a:t> of platforms that can be malicious simultaneously.</a:t>
            </a:r>
          </a:p>
          <a:p>
            <a:r>
              <a:rPr lang="en-US" sz="850" dirty="0">
                <a:latin typeface="Segoe UI Light"/>
                <a:cs typeface="Segoe UI Light"/>
              </a:rPr>
              <a:t>&lt;Click&gt;</a:t>
            </a:r>
          </a:p>
          <a:p>
            <a:endParaRPr lang="en-US" dirty="0"/>
          </a:p>
          <a:p>
            <a:r>
              <a:rPr lang="en-US" sz="850" dirty="0">
                <a:latin typeface="Segoe UI Light"/>
                <a:cs typeface="Segoe UI Light"/>
              </a:rPr>
              <a:t>Since crashes are independent, PFT allows you to specify a GLOBAL threshold u of max nodes that can crash.</a:t>
            </a:r>
          </a:p>
          <a:p>
            <a:r>
              <a:rPr lang="en-US" sz="850" dirty="0">
                <a:latin typeface="Segoe UI Light"/>
                <a:cs typeface="Segoe UI Light"/>
              </a:rPr>
              <a:t>&lt;Click&gt;</a:t>
            </a:r>
          </a:p>
          <a:p>
            <a:endParaRPr lang="en-US" dirty="0"/>
          </a:p>
          <a:p>
            <a:r>
              <a:rPr lang="en-US" sz="850" dirty="0">
                <a:latin typeface="Segoe UI Light"/>
                <a:cs typeface="Segoe UI Light"/>
              </a:rPr>
              <a:t>PFT dictates which platform configurations are safe.</a:t>
            </a:r>
          </a:p>
          <a:p>
            <a:r>
              <a:rPr lang="en-US" sz="850" dirty="0">
                <a:latin typeface="Segoe UI Light"/>
                <a:cs typeface="Segoe UI Light"/>
              </a:rPr>
              <a:t>Let’s take an example, </a:t>
            </a:r>
            <a:r>
              <a:rPr lang="en-US" sz="850" dirty="0" err="1">
                <a:latin typeface="Segoe UI Light"/>
                <a:cs typeface="Segoe UI Light"/>
              </a:rPr>
              <a:t>fp</a:t>
            </a:r>
            <a:r>
              <a:rPr lang="en-US" sz="850" dirty="0">
                <a:latin typeface="Segoe UI Light"/>
                <a:cs typeface="Segoe UI Light"/>
              </a:rPr>
              <a:t> = 1, u = 1.</a:t>
            </a:r>
          </a:p>
          <a:p>
            <a:r>
              <a:rPr lang="en-US" sz="850" dirty="0">
                <a:latin typeface="Segoe UI Light"/>
                <a:cs typeface="Segoe UI Light"/>
              </a:rPr>
              <a:t>&lt;Click&gt;</a:t>
            </a:r>
          </a:p>
          <a:p>
            <a:r>
              <a:rPr lang="en-US" sz="850" dirty="0">
                <a:latin typeface="Segoe UI Light"/>
                <a:cs typeface="Segoe UI Light"/>
              </a:rPr>
              <a:t> </a:t>
            </a:r>
          </a:p>
          <a:p>
            <a:r>
              <a:rPr lang="en-US" sz="850" dirty="0">
                <a:latin typeface="Segoe UI Light"/>
                <a:cs typeface="Segoe UI Light"/>
              </a:rPr>
              <a:t>Let’s see which platform configurations are safe.</a:t>
            </a:r>
          </a:p>
          <a:p>
            <a:endParaRPr lang="en-US" dirty="0"/>
          </a:p>
          <a:p>
            <a:r>
              <a:rPr lang="en-US" sz="850" dirty="0">
                <a:latin typeface="Segoe UI Light"/>
                <a:cs typeface="Segoe UI Light"/>
              </a:rPr>
              <a:t>In the coming examples, I want you to remember this motto: “</a:t>
            </a:r>
            <a:r>
              <a:rPr lang="en-US" sz="900" i="1" dirty="0">
                <a:gradFill>
                  <a:gsLst>
                    <a:gs pos="0">
                      <a:srgbClr val="FFFFFF"/>
                    </a:gs>
                    <a:gs pos="100000">
                      <a:srgbClr val="FFFFFF"/>
                    </a:gs>
                  </a:gsLst>
                  <a:lin ang="5400000" scaled="0"/>
                </a:gradFill>
                <a:latin typeface="Segoe UI Light"/>
                <a:ea typeface="Segoe UI" pitchFamily="34" charset="0"/>
                <a:cs typeface="Segoe UI Light"/>
              </a:rPr>
              <a:t>Even if all the dead guys are good guys, the bad guys must not outnumber the good guys.”</a:t>
            </a:r>
          </a:p>
          <a:p>
            <a:r>
              <a:rPr lang="en-US" sz="900" i="1" dirty="0">
                <a:gradFill>
                  <a:gsLst>
                    <a:gs pos="0">
                      <a:srgbClr val="FFFFFF"/>
                    </a:gs>
                    <a:gs pos="100000">
                      <a:srgbClr val="FFFFFF"/>
                    </a:gs>
                  </a:gsLst>
                  <a:lin ang="5400000" scaled="0"/>
                </a:gradFill>
                <a:latin typeface="Segoe UI Light"/>
                <a:ea typeface="Segoe UI" pitchFamily="34" charset="0"/>
                <a:cs typeface="Segoe UI Light"/>
              </a:rPr>
              <a:t>&lt;Click&gt;</a:t>
            </a:r>
          </a:p>
          <a:p>
            <a:endParaRPr lang="en-US" sz="900" i="1" dirty="0">
              <a:gradFill>
                <a:gsLst>
                  <a:gs pos="0">
                    <a:srgbClr val="FFFFFF"/>
                  </a:gs>
                  <a:gs pos="100000">
                    <a:srgbClr val="FFFFFF"/>
                  </a:gs>
                </a:gsLst>
                <a:lin ang="5400000" scaled="0"/>
              </a:gradFill>
              <a:ea typeface="Segoe UI" pitchFamily="34" charset="0"/>
              <a:cs typeface="Segoe UI" pitchFamily="34" charset="0"/>
            </a:endParaRPr>
          </a:p>
          <a:p>
            <a:r>
              <a:rPr lang="en-US" sz="900" i="0" dirty="0">
                <a:gradFill>
                  <a:gsLst>
                    <a:gs pos="0">
                      <a:srgbClr val="FFFFFF"/>
                    </a:gs>
                    <a:gs pos="100000">
                      <a:srgbClr val="FFFFFF"/>
                    </a:gs>
                  </a:gsLst>
                  <a:lin ang="5400000" scaled="0"/>
                </a:gradFill>
                <a:latin typeface="Segoe UI Light"/>
                <a:cs typeface="Segoe UI Light"/>
              </a:rPr>
              <a:t>With 4 platforms, having 1 node in each platform therefore is safe.</a:t>
            </a:r>
          </a:p>
          <a:p>
            <a:endParaRPr lang="en-US" sz="900" i="0" dirty="0">
              <a:gradFill>
                <a:gsLst>
                  <a:gs pos="0">
                    <a:srgbClr val="FFFFFF"/>
                  </a:gs>
                  <a:gs pos="100000">
                    <a:srgbClr val="FFFFFF"/>
                  </a:gs>
                </a:gsLst>
                <a:lin ang="5400000" scaled="0"/>
              </a:gradFill>
              <a:cs typeface="Segoe UI" pitchFamily="34" charset="0"/>
            </a:endParaRPr>
          </a:p>
          <a:p>
            <a:endParaRPr lang="en-US" sz="900" i="0" dirty="0">
              <a:gradFill>
                <a:gsLst>
                  <a:gs pos="0">
                    <a:srgbClr val="FFFFFF"/>
                  </a:gs>
                  <a:gs pos="100000">
                    <a:srgbClr val="FFFFFF"/>
                  </a:gs>
                </a:gsLst>
                <a:lin ang="5400000" scaled="0"/>
              </a:gradFill>
              <a:cs typeface="Segoe UI" pitchFamily="34" charset="0"/>
            </a:endParaRPr>
          </a:p>
          <a:p>
            <a:r>
              <a:rPr lang="en-US" sz="900" i="0" dirty="0">
                <a:gradFill>
                  <a:gsLst>
                    <a:gs pos="0">
                      <a:srgbClr val="FFFFFF"/>
                    </a:gs>
                    <a:gs pos="100000">
                      <a:srgbClr val="FFFFFF"/>
                    </a:gs>
                  </a:gsLst>
                  <a:lin ang="5400000" scaled="0"/>
                </a:gradFill>
                <a:latin typeface="Segoe UI Light"/>
                <a:cs typeface="Segoe UI Light"/>
              </a:rPr>
              <a:t>Let’s see if we can do with 3 platforms,</a:t>
            </a:r>
          </a:p>
          <a:p>
            <a:r>
              <a:rPr lang="en-US" sz="900" i="0" dirty="0">
                <a:gradFill>
                  <a:gsLst>
                    <a:gs pos="0">
                      <a:srgbClr val="FFFFFF"/>
                    </a:gs>
                    <a:gs pos="100000">
                      <a:srgbClr val="FFFFFF"/>
                    </a:gs>
                  </a:gsLst>
                  <a:lin ang="5400000" scaled="0"/>
                </a:gradFill>
                <a:latin typeface="Segoe UI Light"/>
                <a:cs typeface="Segoe UI Light"/>
              </a:rPr>
              <a:t> &lt;Click&gt;</a:t>
            </a:r>
          </a:p>
          <a:p>
            <a:endParaRPr lang="en-US" sz="900" i="0" dirty="0">
              <a:gradFill>
                <a:gsLst>
                  <a:gs pos="0">
                    <a:srgbClr val="FFFFFF"/>
                  </a:gs>
                  <a:gs pos="100000">
                    <a:srgbClr val="FFFFFF"/>
                  </a:gs>
                </a:gsLst>
                <a:lin ang="5400000" scaled="0"/>
              </a:gradFill>
              <a:cs typeface="Segoe UI" pitchFamily="34" charset="0"/>
            </a:endParaRPr>
          </a:p>
          <a:p>
            <a:r>
              <a:rPr lang="en-US" sz="900" i="0" dirty="0">
                <a:gradFill>
                  <a:gsLst>
                    <a:gs pos="0">
                      <a:srgbClr val="FFFFFF"/>
                    </a:gs>
                    <a:gs pos="100000">
                      <a:srgbClr val="FFFFFF"/>
                    </a:gs>
                  </a:gsLst>
                  <a:lin ang="5400000" scaled="0"/>
                </a:gradFill>
                <a:latin typeface="Segoe UI Light"/>
                <a:cs typeface="Segoe UI Light"/>
              </a:rPr>
              <a:t>turns out lowest you can do is 5 nodes, with this (2, 2, 1) configuration. In the worst case, one of these big 2-node platforms can break down.</a:t>
            </a:r>
          </a:p>
          <a:p>
            <a:r>
              <a:rPr lang="en-US" sz="900" i="0" dirty="0">
                <a:gradFill>
                  <a:gsLst>
                    <a:gs pos="0">
                      <a:srgbClr val="FFFFFF"/>
                    </a:gs>
                    <a:gs pos="100000">
                      <a:srgbClr val="FFFFFF"/>
                    </a:gs>
                  </a:gsLst>
                  <a:lin ang="5400000" scaled="0"/>
                </a:gradFill>
                <a:latin typeface="Segoe UI Light"/>
                <a:cs typeface="Segoe UI Light"/>
              </a:rPr>
              <a:t>&lt;Click&gt;</a:t>
            </a:r>
          </a:p>
          <a:p>
            <a:endParaRPr lang="en-US" sz="900" i="0" dirty="0">
              <a:gradFill>
                <a:gsLst>
                  <a:gs pos="0">
                    <a:srgbClr val="FFFFFF"/>
                  </a:gs>
                  <a:gs pos="100000">
                    <a:srgbClr val="FFFFFF"/>
                  </a:gs>
                </a:gsLst>
                <a:lin ang="5400000" scaled="0"/>
              </a:gradFill>
              <a:cs typeface="Segoe UI" pitchFamily="34" charset="0"/>
            </a:endParaRPr>
          </a:p>
          <a:p>
            <a:r>
              <a:rPr lang="en-US" sz="900" i="0" dirty="0">
                <a:gradFill>
                  <a:gsLst>
                    <a:gs pos="0">
                      <a:srgbClr val="FFFFFF"/>
                    </a:gs>
                    <a:gs pos="100000">
                      <a:srgbClr val="FFFFFF"/>
                    </a:gs>
                  </a:gsLst>
                  <a:lin ang="5400000" scaled="0"/>
                </a:gradFill>
                <a:latin typeface="Segoe UI Light"/>
                <a:cs typeface="Segoe UI Light"/>
              </a:rPr>
              <a:t>However, no matter how many nodes you deploy, it is impossible to have a safe configuration with 2 platforms.</a:t>
            </a:r>
          </a:p>
          <a:p>
            <a:r>
              <a:rPr lang="en-US" sz="900" i="0" dirty="0">
                <a:gradFill>
                  <a:gsLst>
                    <a:gs pos="0">
                      <a:srgbClr val="FFFFFF"/>
                    </a:gs>
                    <a:gs pos="100000">
                      <a:srgbClr val="FFFFFF"/>
                    </a:gs>
                  </a:gsLst>
                  <a:lin ang="5400000" scaled="0"/>
                </a:gradFill>
                <a:latin typeface="Segoe UI Light"/>
                <a:cs typeface="Segoe UI Light"/>
              </a:rPr>
              <a:t>&lt;Click&gt;</a:t>
            </a:r>
          </a:p>
          <a:p>
            <a:endParaRPr lang="en-US" sz="900" i="0" dirty="0">
              <a:gradFill>
                <a:gsLst>
                  <a:gs pos="0">
                    <a:srgbClr val="FFFFFF"/>
                  </a:gs>
                  <a:gs pos="100000">
                    <a:srgbClr val="FFFFFF"/>
                  </a:gs>
                </a:gsLst>
                <a:lin ang="5400000" scaled="0"/>
              </a:gradFill>
              <a:cs typeface="Segoe UI" pitchFamily="34" charset="0"/>
            </a:endParaRPr>
          </a:p>
          <a:p>
            <a:r>
              <a:rPr lang="en-US" sz="900" i="0" dirty="0">
                <a:gradFill>
                  <a:gsLst>
                    <a:gs pos="0">
                      <a:srgbClr val="FFFFFF"/>
                    </a:gs>
                    <a:gs pos="100000">
                      <a:srgbClr val="FFFFFF"/>
                    </a:gs>
                  </a:gsLst>
                  <a:lin ang="5400000" scaled="0"/>
                </a:gradFill>
                <a:latin typeface="Segoe UI Light"/>
                <a:cs typeface="Segoe UI Light"/>
              </a:rPr>
              <a:t>There’s a lot of subtleties that I am sweeping under the rug due to time constraints.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0806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1362-D230-D36F-0DBE-64E67F134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BD451-F681-9C92-F329-AC82D3DD1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50194-E5D5-49B1-4C7C-E16114C81E0D}"/>
              </a:ext>
            </a:extLst>
          </p:cNvPr>
          <p:cNvSpPr>
            <a:spLocks noGrp="1"/>
          </p:cNvSpPr>
          <p:nvPr>
            <p:ph type="body" idx="1"/>
          </p:nvPr>
        </p:nvSpPr>
        <p:spPr/>
        <p:txBody>
          <a:bodyPr/>
          <a:lstStyle/>
          <a:p>
            <a:r>
              <a:rPr lang="en-US" dirty="0"/>
              <a:t>Now let’s discuss the </a:t>
            </a:r>
            <a:r>
              <a:rPr lang="en-US" dirty="0" err="1"/>
              <a:t>PirateShip</a:t>
            </a:r>
            <a:r>
              <a:rPr lang="en-US" dirty="0"/>
              <a:t> protocol itself.</a:t>
            </a:r>
          </a:p>
        </p:txBody>
      </p:sp>
      <p:sp>
        <p:nvSpPr>
          <p:cNvPr id="4" name="Header Placeholder 3">
            <a:extLst>
              <a:ext uri="{FF2B5EF4-FFF2-40B4-BE49-F238E27FC236}">
                <a16:creationId xmlns:a16="http://schemas.microsoft.com/office/drawing/2014/main" id="{5C918070-8A2A-57F4-F78A-11B134FD3EC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F8FD120-4BDF-E141-A9BB-945E56833FD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0A20F13-0C66-C71F-8786-4553386CB6C8}"/>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82A5E17C-3EDF-024F-9348-45CF3CF3DF2B}"/>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83169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1AE5-9A05-0473-898F-E6F10A9AC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9BE12-3F6F-83A7-3002-28220933B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6F599-B233-6414-7C5C-AA3AF248B1AD}"/>
              </a:ext>
            </a:extLst>
          </p:cNvPr>
          <p:cNvSpPr>
            <a:spLocks noGrp="1"/>
          </p:cNvSpPr>
          <p:nvPr>
            <p:ph type="body" idx="1"/>
          </p:nvPr>
        </p:nvSpPr>
        <p:spPr/>
        <p:txBody>
          <a:bodyPr/>
          <a:lstStyle/>
          <a:p>
            <a:r>
              <a:rPr lang="en-US" dirty="0"/>
              <a:t>Let’s talk about Platform Fault Tolerance first.</a:t>
            </a:r>
          </a:p>
        </p:txBody>
      </p:sp>
      <p:sp>
        <p:nvSpPr>
          <p:cNvPr id="4" name="Header Placeholder 3">
            <a:extLst>
              <a:ext uri="{FF2B5EF4-FFF2-40B4-BE49-F238E27FC236}">
                <a16:creationId xmlns:a16="http://schemas.microsoft.com/office/drawing/2014/main" id="{F904BFEF-D998-9B03-7B7D-2FB790924A8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2488502-D030-3BA6-BCBC-E01010866E3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845DBF5D-2F03-984B-3505-507EF0EA6C70}"/>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BBF35EA3-E8B0-B099-401D-E16E5E5C7FC8}"/>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8759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other ledger consensus protocols, </a:t>
            </a:r>
            <a:r>
              <a:rPr lang="en-US" dirty="0" err="1"/>
              <a:t>PirateShip</a:t>
            </a:r>
            <a:r>
              <a:rPr lang="en-US" dirty="0"/>
              <a:t> has two notions of confirmation.</a:t>
            </a:r>
          </a:p>
          <a:p>
            <a:r>
              <a:rPr lang="en-US" dirty="0"/>
              <a:t>&lt;Click&gt;</a:t>
            </a:r>
            <a:br>
              <a:rPr lang="en-US" dirty="0"/>
            </a:br>
            <a:r>
              <a:rPr lang="en-US" dirty="0"/>
              <a:t>A transaction is first committed to a position in the ledger after being replicated properly. This is the only guarantee systems like CCF provide today.</a:t>
            </a:r>
          </a:p>
          <a:p>
            <a:r>
              <a:rPr lang="en-US" dirty="0"/>
              <a:t>&lt;Click&gt;</a:t>
            </a:r>
          </a:p>
          <a:p>
            <a:r>
              <a:rPr lang="en-US" dirty="0"/>
              <a:t>Then it is asynchronously audited to preclude any effect from malicious platforms.</a:t>
            </a:r>
          </a:p>
          <a:p>
            <a:r>
              <a:rPr lang="en-US" dirty="0"/>
              <a:t>&lt;Click&gt;</a:t>
            </a:r>
            <a:br>
              <a:rPr lang="en-US" dirty="0"/>
            </a:br>
            <a:endParaRPr lang="en-US" dirty="0"/>
          </a:p>
          <a:p>
            <a:r>
              <a:rPr lang="en-US" dirty="0"/>
              <a:t>As such, a committed-only transaction </a:t>
            </a:r>
            <a:r>
              <a:rPr lang="en-US" dirty="0" err="1"/>
              <a:t>prsists</a:t>
            </a:r>
            <a:r>
              <a:rPr lang="en-US" dirty="0"/>
              <a:t> </a:t>
            </a:r>
            <a:r>
              <a:rPr lang="en-US" dirty="0" err="1"/>
              <a:t>upto</a:t>
            </a:r>
            <a:r>
              <a:rPr lang="en-US" dirty="0"/>
              <a:t> u benign crashes, but may be rolled back if there are malicious TEEs.</a:t>
            </a:r>
          </a:p>
          <a:p>
            <a:r>
              <a:rPr lang="en-US" dirty="0"/>
              <a:t>&lt;Click&gt;</a:t>
            </a:r>
          </a:p>
          <a:p>
            <a:r>
              <a:rPr lang="en-US" dirty="0"/>
              <a:t>But if it is audited, it persists as long as the number of malicious platforms remain below the threshold.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3224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look from the ledger’s perspective?</a:t>
            </a:r>
          </a:p>
          <a:p>
            <a:endParaRPr lang="en-US" dirty="0"/>
          </a:p>
          <a:p>
            <a:r>
              <a:rPr lang="en-US" dirty="0"/>
              <a:t>We have 2 indices corresponding to audit and commit.</a:t>
            </a:r>
          </a:p>
          <a:p>
            <a:endParaRPr lang="en-US" dirty="0"/>
          </a:p>
          <a:p>
            <a:r>
              <a:rPr lang="en-US" dirty="0"/>
              <a:t>Audit always lags behind commit.</a:t>
            </a:r>
          </a:p>
          <a:p>
            <a:endParaRPr lang="en-US" dirty="0"/>
          </a:p>
          <a:p>
            <a:r>
              <a:rPr lang="en-US" dirty="0"/>
              <a:t>But the gap is bounded by a constant chosen by the sysadmin.</a:t>
            </a:r>
          </a:p>
          <a:p>
            <a:r>
              <a:rPr lang="en-US" dirty="0"/>
              <a:t>This reflects the cautious trust put on the TEEs.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29612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3244D-0761-AFE0-2885-4EC9F75B0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23E91-4EC0-69E2-FF77-6719732F9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7A9E5-8B3D-8F3E-3821-728E4BA9A597}"/>
              </a:ext>
            </a:extLst>
          </p:cNvPr>
          <p:cNvSpPr>
            <a:spLocks noGrp="1"/>
          </p:cNvSpPr>
          <p:nvPr>
            <p:ph type="body" idx="1"/>
          </p:nvPr>
        </p:nvSpPr>
        <p:spPr/>
        <p:txBody>
          <a:bodyPr/>
          <a:lstStyle/>
          <a:p>
            <a:r>
              <a:rPr lang="en-US" dirty="0"/>
              <a:t>&lt;Transition slide; auto forwards after 500 </a:t>
            </a:r>
            <a:r>
              <a:rPr lang="en-US" dirty="0" err="1"/>
              <a:t>ms</a:t>
            </a:r>
            <a:r>
              <a:rPr lang="en-US" dirty="0"/>
              <a:t>&gt;</a:t>
            </a:r>
          </a:p>
        </p:txBody>
      </p:sp>
      <p:sp>
        <p:nvSpPr>
          <p:cNvPr id="4" name="Header Placeholder 3">
            <a:extLst>
              <a:ext uri="{FF2B5EF4-FFF2-40B4-BE49-F238E27FC236}">
                <a16:creationId xmlns:a16="http://schemas.microsoft.com/office/drawing/2014/main" id="{D0B01C12-0BE1-0A30-FD07-27D5A53F235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C1912B4-2706-2BC5-05BD-FEA2ABEA689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798A0901-AFEA-9751-021A-5F1A4D2D0E7F}"/>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27A4EF56-1792-247B-9B1E-469B4D931D5C}"/>
              </a:ext>
            </a:extLst>
          </p:cNvPr>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8618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benign crashes, only uncommitted entries can be deleted.</a:t>
            </a:r>
          </a:p>
          <a:p>
            <a:r>
              <a:rPr lang="en-US" dirty="0"/>
              <a:t>&lt;Click&gt;</a:t>
            </a:r>
          </a:p>
          <a:p>
            <a:endParaRPr lang="en-US" dirty="0"/>
          </a:p>
          <a:p>
            <a:r>
              <a:rPr lang="en-US" dirty="0"/>
              <a:t>But on rare TEE faults, even committed entries can be deleted.</a:t>
            </a:r>
          </a:p>
          <a:p>
            <a:r>
              <a:rPr lang="en-US" dirty="0"/>
              <a:t>However, audited entries will always persist.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2498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ask the question, how long should I wait before I consider my transaction confirmed? Should I wait for commit or the audit?</a:t>
            </a:r>
          </a:p>
          <a:p>
            <a:r>
              <a:rPr lang="en-US" dirty="0"/>
              <a:t>Well, it depends.</a:t>
            </a:r>
          </a:p>
          <a:p>
            <a:r>
              <a:rPr lang="en-US" dirty="0"/>
              <a:t>&lt;Click&gt;</a:t>
            </a:r>
          </a:p>
          <a:p>
            <a:r>
              <a:rPr lang="en-US" dirty="0"/>
              <a:t>In a system, there are often operations that are very sensitive and must not be rolled back ever. They must wait for audit.</a:t>
            </a:r>
          </a:p>
          <a:p>
            <a:r>
              <a:rPr lang="en-US" dirty="0"/>
              <a:t>Others will be happy to be rolled back and reapplied every once in a while.</a:t>
            </a:r>
          </a:p>
          <a:p>
            <a:r>
              <a:rPr lang="en-US" dirty="0"/>
              <a:t>&lt;Click&gt;</a:t>
            </a:r>
            <a:br>
              <a:rPr lang="en-US" dirty="0"/>
            </a:br>
            <a:r>
              <a:rPr lang="en-US" dirty="0" err="1"/>
              <a:t>PirateShip</a:t>
            </a:r>
            <a:r>
              <a:rPr lang="en-US" dirty="0"/>
              <a:t> gives the app developer the power to choose how long to wait on a per-transaction basis.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9428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talk about Distributed Trust: a system in which mutually distrustful participants want to reliably and securely share data among each other.</a:t>
            </a:r>
          </a:p>
          <a:p>
            <a:r>
              <a:rPr lang="en-US" dirty="0"/>
              <a:t>&lt;Click&gt;</a:t>
            </a:r>
          </a:p>
          <a:p>
            <a:endParaRPr lang="en-US" dirty="0"/>
          </a:p>
          <a:p>
            <a:r>
              <a:rPr lang="en-US" dirty="0"/>
              <a:t>Distributed Trust has a seen a lot of adoption in recent year to protect sensitive data. Two main examples are secret key recovery mechanisms deployed in Signal, and Microsoft’s Azure Confidential Ledger which is used for</a:t>
            </a:r>
          </a:p>
          <a:p>
            <a:r>
              <a:rPr lang="en-US" dirty="0"/>
              <a:t>&lt;Click&gt;</a:t>
            </a:r>
          </a:p>
          <a:p>
            <a:endParaRPr lang="en-US" dirty="0"/>
          </a:p>
          <a:p>
            <a:r>
              <a:rPr lang="en-US" dirty="0"/>
              <a:t>At the heart of such systems lies a ledger, which establishes a global total order of transactions or operations applied to each replica.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5466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&lt;Literally just read the slide out loud&gt;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0615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remaining time, let me quickly run through some performance number.</a:t>
            </a:r>
          </a:p>
          <a:p>
            <a:r>
              <a:rPr lang="en-US" dirty="0"/>
              <a:t>On a LAN based setup with 7 nodes, </a:t>
            </a:r>
            <a:r>
              <a:rPr lang="en-US" dirty="0" err="1"/>
              <a:t>PirateShip</a:t>
            </a:r>
            <a:r>
              <a:rPr lang="en-US" dirty="0"/>
              <a:t> has similar throughput as Autobahn and a modified version of Raft that includes signatures.</a:t>
            </a:r>
          </a:p>
          <a:p>
            <a:r>
              <a:rPr lang="en-US" dirty="0"/>
              <a:t>&lt;Click&gt;</a:t>
            </a:r>
          </a:p>
          <a:p>
            <a:r>
              <a:rPr lang="en-US" dirty="0" err="1"/>
              <a:t>PirateShip</a:t>
            </a:r>
            <a:r>
              <a:rPr lang="en-US" dirty="0"/>
              <a:t> commit latency is similar to that of Raft and its audit latency is even lower than Autobahn.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27952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present PFT a realistic model to view TEE-based clusters, and </a:t>
            </a:r>
            <a:r>
              <a:rPr lang="en-US" dirty="0" err="1"/>
              <a:t>PirateShip</a:t>
            </a:r>
            <a:r>
              <a:rPr lang="en-US" dirty="0"/>
              <a:t>, a high performance PFT consensus protocol.</a:t>
            </a:r>
          </a:p>
          <a:p>
            <a:r>
              <a:rPr lang="en-US" dirty="0"/>
              <a:t>We have open sourced a prototype recently. Scan the QR code to follow our progress.</a:t>
            </a:r>
          </a:p>
          <a:p>
            <a:endParaRPr lang="en-US" dirty="0"/>
          </a:p>
          <a:p>
            <a:r>
              <a:rPr lang="en-US" dirty="0"/>
              <a:t>We are also talking to the CCF team in Microsoft to integrate </a:t>
            </a:r>
            <a:r>
              <a:rPr lang="en-US" dirty="0" err="1"/>
              <a:t>PirateShip</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6672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Trust systems rely on replication to tolerate a fraction of the replicas misbehaving.</a:t>
            </a:r>
          </a:p>
          <a:p>
            <a:r>
              <a:rPr lang="en-US" dirty="0"/>
              <a:t>System administrators agree on a threshold a priori and deploy the requisite number of replicas.</a:t>
            </a:r>
          </a:p>
          <a:p>
            <a:r>
              <a:rPr lang="en-US" dirty="0"/>
              <a:t>&lt;Click&gt;</a:t>
            </a:r>
          </a:p>
          <a:p>
            <a:endParaRPr lang="en-US" dirty="0"/>
          </a:p>
          <a:p>
            <a:r>
              <a:rPr lang="en-US" dirty="0"/>
              <a:t>A central assumption in a such a deployment is that replicas fail independently.</a:t>
            </a:r>
          </a:p>
          <a:p>
            <a:r>
              <a:rPr lang="en-US" dirty="0"/>
              <a:t>That is: the event of one replica crashing or misbehaving is not correlated with another.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0278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243C-10D3-B853-EAFA-E768CE61B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2E62A-747D-D107-74E9-2CD092A25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DC031D-4091-87F7-560C-4229AFFE6386}"/>
              </a:ext>
            </a:extLst>
          </p:cNvPr>
          <p:cNvSpPr>
            <a:spLocks noGrp="1"/>
          </p:cNvSpPr>
          <p:nvPr>
            <p:ph type="body" idx="1"/>
          </p:nvPr>
        </p:nvSpPr>
        <p:spPr/>
        <p:txBody>
          <a:bodyPr/>
          <a:lstStyle/>
          <a:p>
            <a:r>
              <a:rPr lang="en-US" dirty="0"/>
              <a:t>In recent years, distributed trust systems, especially those deployed in the cloud, have resorted to using TEEs for this.</a:t>
            </a:r>
          </a:p>
          <a:p>
            <a:r>
              <a:rPr lang="en-US" dirty="0"/>
              <a:t>This is because TEEs are supposed to protect a node even if the cloud provider and OS goes rogue.</a:t>
            </a:r>
          </a:p>
          <a:p>
            <a:r>
              <a:rPr lang="en-US" dirty="0"/>
              <a:t>Both Signal’s Key Recovery and Azure Confidential Ledger uses it.</a:t>
            </a:r>
          </a:p>
        </p:txBody>
      </p:sp>
      <p:sp>
        <p:nvSpPr>
          <p:cNvPr id="4" name="Header Placeholder 3">
            <a:extLst>
              <a:ext uri="{FF2B5EF4-FFF2-40B4-BE49-F238E27FC236}">
                <a16:creationId xmlns:a16="http://schemas.microsoft.com/office/drawing/2014/main" id="{84D98BC1-4909-30DC-30FF-E2A8B35C96D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2ACB993-8126-E443-0703-B2AD704F0D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6BA08DA-1F35-67BE-913E-97B5490E298E}"/>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D0E4EE8D-DCC8-6876-B333-CBAA281ED9A9}"/>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3379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today pretend to provide these impenetrable abstractions to a distributed systems developer. But security folks among us keep finding vulnerabilities in them.</a:t>
            </a:r>
          </a:p>
          <a:p>
            <a:r>
              <a:rPr lang="en-US" dirty="0"/>
              <a:t>Some of the attacks allow you to rollback state stored in disk and even in memory, some allow you to leak secret keys.</a:t>
            </a:r>
          </a:p>
          <a:p>
            <a:r>
              <a:rPr lang="en-US" dirty="0"/>
              <a:t>Even on a fundamental level, the developer’s mental model of the TEE guarantees may be different from what the TEE offers, given that these guarantees vary from provider to provider, and even change between versions.</a:t>
            </a:r>
          </a:p>
          <a:p>
            <a:r>
              <a:rPr lang="en-US" dirty="0"/>
              <a:t>For example, SGXv1 had memory integrity. Intel removed it in v2.</a:t>
            </a:r>
          </a:p>
          <a:p>
            <a:r>
              <a:rPr lang="en-US" dirty="0"/>
              <a:t>&lt;Click&gt;</a:t>
            </a:r>
          </a:p>
          <a:p>
            <a:endParaRPr lang="en-US" dirty="0"/>
          </a:p>
          <a:p>
            <a:r>
              <a:rPr lang="en-US" dirty="0"/>
              <a:t>But there is a more insidious problem here: If you find an attack on a TEE, it applies to all the TEEs in the cluster. Suddenly, the independent failure assumption is no longer valid.</a:t>
            </a:r>
          </a:p>
          <a:p>
            <a:endParaRPr lang="en-US" dirty="0"/>
          </a:p>
          <a:p>
            <a:r>
              <a:rPr lang="en-US" dirty="0"/>
              <a:t>So, is all hope lost? I will argue it isn’t.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358C69D-3BD8-3C44-A26D-A0AF4D1E1C89}"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9600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do? </a:t>
            </a:r>
          </a:p>
          <a:p>
            <a:endParaRPr lang="en-US" dirty="0"/>
          </a:p>
          <a:p>
            <a:r>
              <a:rPr lang="en-US" dirty="0"/>
              <a:t>Cust having one type of TEE platform is hard to maintain safety in the long run.</a:t>
            </a:r>
          </a:p>
          <a:p>
            <a:r>
              <a:rPr lang="en-US" dirty="0"/>
              <a:t>&lt;Click&gt;</a:t>
            </a:r>
          </a:p>
          <a:p>
            <a:r>
              <a:rPr lang="en-US" dirty="0"/>
              <a:t>We must introduce heterogeneity in our cluster.</a:t>
            </a:r>
          </a:p>
          <a:p>
            <a:r>
              <a:rPr lang="en-US" dirty="0"/>
              <a:t>&lt;Click&gt;</a:t>
            </a:r>
          </a:p>
          <a:p>
            <a:r>
              <a:rPr lang="en-US" dirty="0"/>
              <a:t>So, to formalize this idea, we introduce the notion of Platform Fault Tolerance.</a:t>
            </a:r>
          </a:p>
          <a:p>
            <a:r>
              <a:rPr lang="en-US" dirty="0"/>
              <a:t>&lt;Click&gt;</a:t>
            </a:r>
          </a:p>
          <a:p>
            <a:endParaRPr lang="en-US" dirty="0"/>
          </a:p>
          <a:p>
            <a:endParaRPr lang="en-US" dirty="0"/>
          </a:p>
          <a:p>
            <a:r>
              <a:rPr lang="en-US" dirty="0"/>
              <a:t>Next, we want to understand how to use TEEs effectively. In one extreme, we consider them broken and take no advantage of them. But that’s too pessimistic as TEEs do raise the barrier to attack.</a:t>
            </a:r>
          </a:p>
          <a:p>
            <a:r>
              <a:rPr lang="en-US" dirty="0"/>
              <a:t>However, on the other extreme, we trust them to remain secure forever, which is also not true, as we saw in the last slide.</a:t>
            </a:r>
          </a:p>
          <a:p>
            <a:r>
              <a:rPr lang="en-US" dirty="0"/>
              <a:t>&lt;Click&gt;</a:t>
            </a:r>
          </a:p>
          <a:p>
            <a:endParaRPr lang="en-US" dirty="0"/>
          </a:p>
          <a:p>
            <a:r>
              <a:rPr lang="en-US" dirty="0"/>
              <a:t>So, how can we “mostly” trust TEEs?</a:t>
            </a:r>
          </a:p>
          <a:p>
            <a:r>
              <a:rPr lang="en-US" dirty="0"/>
              <a:t>In the common case, we assume TEEs are correct. But in the worst-case scenario a malicious node with a broken TEE could convince 2 different sets of nodes that 2 different versions of the log are correct. This is sometimes called Equivocation.</a:t>
            </a:r>
          </a:p>
          <a:p>
            <a:r>
              <a:rPr lang="en-US" dirty="0"/>
              <a:t>&lt;Click&gt;</a:t>
            </a:r>
          </a:p>
          <a:p>
            <a:endParaRPr lang="en-US" dirty="0"/>
          </a:p>
          <a:p>
            <a:r>
              <a:rPr lang="en-US" dirty="0"/>
              <a:t>For this, we provide auditing mechanism that checks for such issues.</a:t>
            </a:r>
          </a:p>
          <a:p>
            <a:r>
              <a:rPr lang="en-US" dirty="0"/>
              <a:t>&lt;Click&gt;</a:t>
            </a:r>
          </a:p>
          <a:p>
            <a:endParaRPr lang="en-US" dirty="0"/>
          </a:p>
          <a:p>
            <a:r>
              <a:rPr lang="en-US" dirty="0"/>
              <a:t>The key challenge is to do this without hurting performance.</a:t>
            </a:r>
          </a:p>
          <a:p>
            <a:r>
              <a:rPr lang="en-US" dirty="0"/>
              <a:t>This is exactly what the </a:t>
            </a:r>
            <a:r>
              <a:rPr lang="en-US" dirty="0" err="1"/>
              <a:t>PirateShip</a:t>
            </a:r>
            <a:r>
              <a:rPr lang="en-US" dirty="0"/>
              <a:t> does.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4845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584-F6C9-00BD-2E40-390E79B43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FF6CB-81E7-1FDB-160C-10B72B2BB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48D40-42A2-223E-B021-8780EE76BB28}"/>
              </a:ext>
            </a:extLst>
          </p:cNvPr>
          <p:cNvSpPr>
            <a:spLocks noGrp="1"/>
          </p:cNvSpPr>
          <p:nvPr>
            <p:ph type="body" idx="1"/>
          </p:nvPr>
        </p:nvSpPr>
        <p:spPr/>
        <p:txBody>
          <a:bodyPr/>
          <a:lstStyle/>
          <a:p>
            <a:r>
              <a:rPr lang="en-US" dirty="0"/>
              <a:t>Let’s talk about Platform Fault Tolerance first.</a:t>
            </a:r>
          </a:p>
        </p:txBody>
      </p:sp>
      <p:sp>
        <p:nvSpPr>
          <p:cNvPr id="4" name="Header Placeholder 3">
            <a:extLst>
              <a:ext uri="{FF2B5EF4-FFF2-40B4-BE49-F238E27FC236}">
                <a16:creationId xmlns:a16="http://schemas.microsoft.com/office/drawing/2014/main" id="{A5D4E25C-F50F-C707-7C59-B3ADB747FA9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88DE896-6B07-B40C-6019-3535E11C69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D3ABBFCF-B017-06CB-190F-634A89A72260}"/>
              </a:ext>
            </a:extLst>
          </p:cNvPr>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a:extLst>
              <a:ext uri="{FF2B5EF4-FFF2-40B4-BE49-F238E27FC236}">
                <a16:creationId xmlns:a16="http://schemas.microsoft.com/office/drawing/2014/main" id="{43C300E0-2886-773B-DA74-761B637B24AB}"/>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794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Platform Fault Tolerance. </a:t>
            </a:r>
          </a:p>
          <a:p>
            <a:r>
              <a:rPr lang="en-US" dirty="0"/>
              <a:t>&lt;Click&gt;</a:t>
            </a:r>
          </a:p>
          <a:p>
            <a:endParaRPr lang="en-US" dirty="0"/>
          </a:p>
          <a:p>
            <a:r>
              <a:rPr lang="en-US" dirty="0"/>
              <a:t>A distributed trust node can fail in 2 ways:</a:t>
            </a:r>
          </a:p>
          <a:p>
            <a:r>
              <a:rPr lang="en-US" dirty="0"/>
              <a:t>&lt;Click&gt;</a:t>
            </a:r>
          </a:p>
          <a:p>
            <a:endParaRPr lang="en-US" dirty="0"/>
          </a:p>
          <a:p>
            <a:pPr marL="228600" indent="-228600">
              <a:buAutoNum type="arabicPeriod"/>
            </a:pPr>
            <a:r>
              <a:rPr lang="en-US" dirty="0"/>
              <a:t>Crash failure: think of this as someone yanking the power cable. These happen randomly and independently</a:t>
            </a:r>
            <a:br>
              <a:rPr lang="en-US" dirty="0"/>
            </a:br>
            <a:r>
              <a:rPr lang="en-US" dirty="0"/>
              <a:t>&lt;Click&gt;</a:t>
            </a:r>
            <a:br>
              <a:rPr lang="en-US" dirty="0"/>
            </a:br>
            <a:endParaRPr lang="en-US" dirty="0"/>
          </a:p>
          <a:p>
            <a:pPr marL="228600" indent="-228600">
              <a:buAutoNum type="arabicPeriod"/>
            </a:pPr>
            <a:r>
              <a:rPr lang="en-US" dirty="0"/>
              <a:t>Malicious or “Byzantine” failures: These are caused by nodes going rogue and behaving arbitrarily. If this maliciousness is due to a TEE vulnerability, all nodes with the same TEE configuration are now susceptible, in the very worst case. But since distributed trust stores highly sensitive data, we must prepare for the worst.</a:t>
            </a:r>
            <a:br>
              <a:rPr lang="en-US" dirty="0"/>
            </a:br>
            <a:r>
              <a:rPr lang="en-US" dirty="0"/>
              <a:t>&lt;Click&gt;</a:t>
            </a:r>
          </a:p>
          <a:p>
            <a:pPr marL="0" indent="0">
              <a:buNone/>
            </a:pPr>
            <a:endParaRPr lang="en-US" dirty="0"/>
          </a:p>
          <a:p>
            <a:pPr marL="0" indent="0">
              <a:buNone/>
            </a:pPr>
            <a:r>
              <a:rPr lang="en-US" dirty="0"/>
              <a:t>It, therefore, makes sense to talk about such things in terms of independent failure domains or “platforms”.</a:t>
            </a:r>
          </a:p>
          <a:p>
            <a:pPr marL="0" inden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276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What constitutes a platform depends on the sysadmin’s beliefs and paranoia.</a:t>
            </a:r>
          </a:p>
          <a:p>
            <a:pPr marL="0" indent="0">
              <a:buNone/>
            </a:pPr>
            <a:endParaRPr lang="en-US" dirty="0"/>
          </a:p>
          <a:p>
            <a:pPr marL="0" indent="0">
              <a:buNone/>
            </a:pPr>
            <a:r>
              <a:rPr lang="en-US" dirty="0"/>
              <a:t>For deployments within a cloud provider, one might consider nodes based on different TEEs to be in different platforms.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B7F2ED-E29B-764D-AC4A-D8C21FB837CB}" type="datetime8">
              <a:rPr lang="en-US" smtClean="0"/>
              <a:t>5/28/25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35666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dirty="0"/>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dirty="0"/>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dirty="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33925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Tree>
    <p:extLst>
      <p:ext uri="{BB962C8B-B14F-4D97-AF65-F5344CB8AC3E}">
        <p14:creationId xmlns:p14="http://schemas.microsoft.com/office/powerpoint/2010/main" val="35866086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dirty="0"/>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12671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dirty="0"/>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dirty="0"/>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dirty="0"/>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dirty="0"/>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add agenda items</a:t>
            </a:r>
          </a:p>
        </p:txBody>
      </p:sp>
      <p:sp>
        <p:nvSpPr>
          <p:cNvPr id="4" name="Text Placeholder 4">
            <a:extLst>
              <a:ext uri="{FF2B5EF4-FFF2-40B4-BE49-F238E27FC236}">
                <a16:creationId xmlns:a16="http://schemas.microsoft.com/office/drawing/2014/main" id="{6F76B4ED-1AD5-096F-BE35-272D9870DF4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dirty="0"/>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dirty="0"/>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Short bio or description (3-4 lines). Support text paragraph, bullets, or additional details</a:t>
            </a:r>
          </a:p>
          <a:p>
            <a:pPr lvl="0"/>
            <a:endParaRPr lang="en-US" dirty="0"/>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dirty="0"/>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dirty="0"/>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dirty="0"/>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dirty="0"/>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dirty="0"/>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dirty="0"/>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dirty="0"/>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dirty="0"/>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dirty="0"/>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dirty="0"/>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dirty="0"/>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dirty="0"/>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dirty="0"/>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dirty="0"/>
          </a:p>
          <a:p>
            <a:endParaRPr lang="en-US" dirty="0"/>
          </a:p>
          <a:p>
            <a:endParaRPr lang="en-US" dirty="0"/>
          </a:p>
          <a:p>
            <a:endParaRPr lang="en-US" dirty="0"/>
          </a:p>
          <a:p>
            <a:endParaRPr lang="en-US" dirty="0"/>
          </a:p>
          <a:p>
            <a:r>
              <a:rPr lang="en-US" dirty="0"/>
              <a:t>Drag &amp; drop your</a:t>
            </a:r>
          </a:p>
          <a:p>
            <a:r>
              <a:rPr lang="en-US" dirty="0"/>
              <a:t>Photo here or click</a:t>
            </a:r>
          </a:p>
          <a:p>
            <a:r>
              <a:rPr lang="en-US" dirty="0"/>
              <a:t>or tap icon below</a:t>
            </a:r>
          </a:p>
          <a:p>
            <a:r>
              <a:rPr lang="en-US" dirty="0"/>
              <a:t>to insert</a:t>
            </a:r>
          </a:p>
          <a:p>
            <a:endParaRPr lang="en-US" dirty="0"/>
          </a:p>
          <a:p>
            <a:endParaRPr lang="en-US" dirty="0"/>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dirty="0"/>
          </a:p>
          <a:p>
            <a:endParaRPr lang="en-US" dirty="0"/>
          </a:p>
          <a:p>
            <a:endParaRPr lang="en-US" dirty="0"/>
          </a:p>
          <a:p>
            <a:endParaRPr lang="en-US" dirty="0"/>
          </a:p>
          <a:p>
            <a:endParaRPr lang="en-US" dirty="0"/>
          </a:p>
          <a:p>
            <a:r>
              <a:rPr lang="en-US" dirty="0"/>
              <a:t>Drag &amp; drop your</a:t>
            </a:r>
          </a:p>
          <a:p>
            <a:r>
              <a:rPr lang="en-US" dirty="0"/>
              <a:t>Photo here or click</a:t>
            </a:r>
          </a:p>
          <a:p>
            <a:r>
              <a:rPr lang="en-US" dirty="0"/>
              <a:t>or tap icon below</a:t>
            </a:r>
          </a:p>
          <a:p>
            <a:r>
              <a:rPr lang="en-US" dirty="0"/>
              <a:t>to insert</a:t>
            </a:r>
          </a:p>
          <a:p>
            <a:endParaRPr lang="en-US" dirty="0"/>
          </a:p>
          <a:p>
            <a:endParaRPr lang="en-US" dirty="0"/>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dirty="0"/>
          </a:p>
          <a:p>
            <a:endParaRPr lang="en-US" dirty="0"/>
          </a:p>
          <a:p>
            <a:endParaRPr lang="en-US" dirty="0"/>
          </a:p>
          <a:p>
            <a:endParaRPr lang="en-US" dirty="0"/>
          </a:p>
          <a:p>
            <a:endParaRPr lang="en-US" dirty="0"/>
          </a:p>
          <a:p>
            <a:r>
              <a:rPr lang="en-US" dirty="0"/>
              <a:t>Drag &amp; drop your</a:t>
            </a:r>
          </a:p>
          <a:p>
            <a:r>
              <a:rPr lang="en-US" dirty="0"/>
              <a:t>Photo here or click</a:t>
            </a:r>
          </a:p>
          <a:p>
            <a:r>
              <a:rPr lang="en-US" dirty="0"/>
              <a:t>or tap icon below</a:t>
            </a:r>
          </a:p>
          <a:p>
            <a:r>
              <a:rPr lang="en-US" dirty="0"/>
              <a:t>to insert</a:t>
            </a:r>
          </a:p>
          <a:p>
            <a:endParaRPr lang="en-US" dirty="0"/>
          </a:p>
          <a:p>
            <a:endParaRPr lang="en-US" dirty="0"/>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dirty="0"/>
          </a:p>
          <a:p>
            <a:endParaRPr lang="en-US" dirty="0"/>
          </a:p>
          <a:p>
            <a:endParaRPr lang="en-US" dirty="0"/>
          </a:p>
          <a:p>
            <a:endParaRPr lang="en-US" dirty="0"/>
          </a:p>
          <a:p>
            <a:endParaRPr lang="en-US" dirty="0"/>
          </a:p>
          <a:p>
            <a:r>
              <a:rPr lang="en-US" dirty="0"/>
              <a:t>Drag &amp; drop your</a:t>
            </a:r>
          </a:p>
          <a:p>
            <a:r>
              <a:rPr lang="en-US" dirty="0"/>
              <a:t>Photo here or click</a:t>
            </a:r>
          </a:p>
          <a:p>
            <a:r>
              <a:rPr lang="en-US" dirty="0"/>
              <a:t>or tap icon below</a:t>
            </a:r>
          </a:p>
          <a:p>
            <a:r>
              <a:rPr lang="en-US" dirty="0"/>
              <a:t>to insert</a:t>
            </a:r>
          </a:p>
          <a:p>
            <a:endParaRPr lang="en-US" dirty="0"/>
          </a:p>
          <a:p>
            <a:endParaRPr lang="en-US" dirty="0"/>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dirty="0"/>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0"/>
            <a:endParaRPr lang="en-US" dirty="0"/>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dirty="0"/>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dirty="0"/>
              <a:t>Click to edit Master text styles</a:t>
            </a:r>
          </a:p>
          <a:p>
            <a:pPr lvl="0"/>
            <a:endParaRPr lang="en-US" dirty="0"/>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0"/>
            <a:endParaRPr lang="en-US" dirty="0"/>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dirty="0"/>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dirty="0"/>
              <a:t>Click to edit Master text styles</a:t>
            </a:r>
          </a:p>
          <a:p>
            <a:pPr lvl="0"/>
            <a:endParaRPr lang="en-US" dirty="0"/>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dirty="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dirty="0"/>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56405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96225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962253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2" name="Text Placeholder 4">
            <a:extLst>
              <a:ext uri="{FF2B5EF4-FFF2-40B4-BE49-F238E27FC236}">
                <a16:creationId xmlns:a16="http://schemas.microsoft.com/office/drawing/2014/main" id="{02565914-75E8-954F-E7B5-C6311DC21A9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fld id="{D4AFE1D3-6DD1-684F-BBB1-EE32AE9F3D90}" type="slidenum">
              <a:rPr lang="en-US" smtClean="0"/>
              <a:t>‹#›</a:t>
            </a:fld>
            <a:endParaRPr lang="en-US" dirty="0"/>
          </a:p>
        </p:txBody>
      </p:sp>
    </p:spTree>
    <p:extLst>
      <p:ext uri="{BB962C8B-B14F-4D97-AF65-F5344CB8AC3E}">
        <p14:creationId xmlns:p14="http://schemas.microsoft.com/office/powerpoint/2010/main" val="35158234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292901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2.sv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32">
            <a:extLst>
              <a:ext uri="{96DAC541-7B7A-43D3-8B79-37D633B846F1}">
                <asvg:svgBlip xmlns:asvg="http://schemas.microsoft.com/office/drawing/2016/SVG/main" r:embed="rId3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 id="2147484822" r:id="rId28"/>
    <p:sldLayoutId id="2147484823" r:id="rId29"/>
    <p:sldLayoutId id="2147484824" r:id="rId30"/>
  </p:sldLayoutIdLst>
  <p:transition>
    <p:fade/>
  </p:transition>
  <p:hf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dirty="0"/>
              <a:t>Edit Master text styles</a:t>
            </a:r>
          </a:p>
          <a:p>
            <a:pPr lvl="1"/>
            <a:r>
              <a:rPr lang="en-US" dirty="0"/>
              <a:t>Second level</a:t>
            </a:r>
          </a:p>
          <a:p>
            <a:pPr lvl="2"/>
            <a:r>
              <a:rPr lang="en-US" dirty="0"/>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7">
            <a:extLst>
              <a:ext uri="{96DAC541-7B7A-43D3-8B79-37D633B846F1}">
                <asvg:svgBlip xmlns:asvg="http://schemas.microsoft.com/office/drawing/2016/SVG/main" r:embed="rId3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82" r:id="rId33"/>
    <p:sldLayoutId id="2147484883" r:id="rId34"/>
    <p:sldLayoutId id="2147484884" r:id="rId35"/>
  </p:sldLayoutIdLst>
  <p:transition>
    <p:fade/>
  </p:transition>
  <p:hf hdr="0" ft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0.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jp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2.xml"/><Relationship Id="rId7" Type="http://schemas.openxmlformats.org/officeDocument/2006/relationships/image" Target="../media/image26.svg"/><Relationship Id="rId2" Type="http://schemas.openxmlformats.org/officeDocument/2006/relationships/slideLayout" Target="../slideLayouts/slideLayout50.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5.xml"/><Relationship Id="rId7" Type="http://schemas.openxmlformats.org/officeDocument/2006/relationships/diagramColors" Target="../diagrams/colors2.xml"/><Relationship Id="rId2" Type="http://schemas.openxmlformats.org/officeDocument/2006/relationships/slideLayout" Target="../slideLayouts/slideLayout50.xml"/><Relationship Id="rId1" Type="http://schemas.openxmlformats.org/officeDocument/2006/relationships/tags" Target="../tags/tag7.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8.png"/><Relationship Id="rId4" Type="http://schemas.openxmlformats.org/officeDocument/2006/relationships/diagramData" Target="../diagrams/data2.xm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0.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0.xml"/><Relationship Id="rId1" Type="http://schemas.openxmlformats.org/officeDocument/2006/relationships/tags" Target="../tags/tag9.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0.xml"/><Relationship Id="rId1" Type="http://schemas.openxmlformats.org/officeDocument/2006/relationships/tags" Target="../tags/tag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3.xml"/><Relationship Id="rId7" Type="http://schemas.openxmlformats.org/officeDocument/2006/relationships/image" Target="../media/image27.png"/><Relationship Id="rId2" Type="http://schemas.openxmlformats.org/officeDocument/2006/relationships/slideLayout" Target="../slideLayouts/slideLayout50.xml"/><Relationship Id="rId1" Type="http://schemas.openxmlformats.org/officeDocument/2006/relationships/tags" Target="../tags/tag2.xml"/><Relationship Id="rId6" Type="http://schemas.openxmlformats.org/officeDocument/2006/relationships/image" Target="../media/image26.svg"/><Relationship Id="rId11" Type="http://schemas.microsoft.com/office/2007/relationships/hdphoto" Target="../media/hdphoto5.wdp"/><Relationship Id="rId5" Type="http://schemas.openxmlformats.org/officeDocument/2006/relationships/image" Target="../media/image25.png"/><Relationship Id="rId10" Type="http://schemas.microsoft.com/office/2007/relationships/hdphoto" Target="../media/hdphoto4.wdp"/><Relationship Id="rId4" Type="http://schemas.openxmlformats.org/officeDocument/2006/relationships/image" Target="../media/image22.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diagramQuickStyle" Target="../diagrams/quickStyle1.xml"/><Relationship Id="rId1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34.png"/><Relationship Id="rId12" Type="http://schemas.openxmlformats.org/officeDocument/2006/relationships/diagramLayout" Target="../diagrams/layout1.xml"/><Relationship Id="rId17" Type="http://schemas.openxmlformats.org/officeDocument/2006/relationships/image" Target="../media/image28.png"/><Relationship Id="rId2" Type="http://schemas.openxmlformats.org/officeDocument/2006/relationships/slideLayout" Target="../slideLayouts/slideLayout50.xml"/><Relationship Id="rId16" Type="http://schemas.openxmlformats.org/officeDocument/2006/relationships/image" Target="../media/image22.png"/><Relationship Id="rId1" Type="http://schemas.openxmlformats.org/officeDocument/2006/relationships/tags" Target="../tags/tag3.xml"/><Relationship Id="rId6" Type="http://schemas.openxmlformats.org/officeDocument/2006/relationships/image" Target="../media/image33.png"/><Relationship Id="rId11" Type="http://schemas.openxmlformats.org/officeDocument/2006/relationships/diagramData" Target="../diagrams/data1.xml"/><Relationship Id="rId5" Type="http://schemas.openxmlformats.org/officeDocument/2006/relationships/image" Target="../media/image32.png"/><Relationship Id="rId15" Type="http://schemas.microsoft.com/office/2007/relationships/diagramDrawing" Target="../diagrams/drawing1.xml"/><Relationship Id="rId10" Type="http://schemas.openxmlformats.org/officeDocument/2006/relationships/image" Target="../media/image37.png"/><Relationship Id="rId19" Type="http://schemas.openxmlformats.org/officeDocument/2006/relationships/image" Target="../media/image26.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242-47AF-F281-EAAD-8D70A4BF060B}"/>
              </a:ext>
            </a:extLst>
          </p:cNvPr>
          <p:cNvSpPr>
            <a:spLocks noGrp="1"/>
          </p:cNvSpPr>
          <p:nvPr>
            <p:ph type="title"/>
          </p:nvPr>
        </p:nvSpPr>
        <p:spPr>
          <a:xfrm>
            <a:off x="569911" y="2153504"/>
            <a:ext cx="8193024" cy="1846659"/>
          </a:xfrm>
        </p:spPr>
        <p:txBody>
          <a:bodyPr/>
          <a:lstStyle/>
          <a:p>
            <a:r>
              <a:rPr lang="en-GB" dirty="0" err="1"/>
              <a:t>PirateShip</a:t>
            </a:r>
            <a:r>
              <a:rPr lang="en-GB" dirty="0"/>
              <a:t>: Distributed Consensus for (Mostly) Trusted Execution Environments</a:t>
            </a:r>
            <a:endParaRPr lang="en-US" dirty="0"/>
          </a:p>
        </p:txBody>
      </p:sp>
      <p:sp>
        <p:nvSpPr>
          <p:cNvPr id="3" name="Text Placeholder 2">
            <a:extLst>
              <a:ext uri="{FF2B5EF4-FFF2-40B4-BE49-F238E27FC236}">
                <a16:creationId xmlns:a16="http://schemas.microsoft.com/office/drawing/2014/main" id="{54100A99-4BD5-4C4E-F163-666BF349D9C7}"/>
              </a:ext>
            </a:extLst>
          </p:cNvPr>
          <p:cNvSpPr>
            <a:spLocks noGrp="1"/>
          </p:cNvSpPr>
          <p:nvPr>
            <p:ph type="body" sz="quarter" idx="12"/>
          </p:nvPr>
        </p:nvSpPr>
        <p:spPr>
          <a:xfrm>
            <a:off x="582042" y="4215827"/>
            <a:ext cx="8193024" cy="492443"/>
          </a:xfrm>
        </p:spPr>
        <p:txBody>
          <a:bodyPr/>
          <a:lstStyle/>
          <a:p>
            <a:r>
              <a:rPr lang="en-US" b="1" dirty="0"/>
              <a:t>Shubham Mishra</a:t>
            </a:r>
            <a:r>
              <a:rPr lang="en-US" dirty="0"/>
              <a:t>, </a:t>
            </a:r>
            <a:r>
              <a:rPr lang="en-US" dirty="0" err="1"/>
              <a:t>Chawinphat</a:t>
            </a:r>
            <a:r>
              <a:rPr lang="en-US" dirty="0"/>
              <a:t> </a:t>
            </a:r>
            <a:r>
              <a:rPr lang="en-US" dirty="0" err="1"/>
              <a:t>Tankuranand</a:t>
            </a:r>
            <a:r>
              <a:rPr lang="en-US" dirty="0"/>
              <a:t>, Natacha Crooks,</a:t>
            </a:r>
          </a:p>
          <a:p>
            <a:r>
              <a:rPr lang="en-US" dirty="0"/>
              <a:t>Heidi Howard, Markus Kuppe</a:t>
            </a:r>
          </a:p>
        </p:txBody>
      </p:sp>
      <p:sp>
        <p:nvSpPr>
          <p:cNvPr id="12" name="Text Placeholder 11">
            <a:extLst>
              <a:ext uri="{FF2B5EF4-FFF2-40B4-BE49-F238E27FC236}">
                <a16:creationId xmlns:a16="http://schemas.microsoft.com/office/drawing/2014/main" id="{4042EC4A-1608-02D0-5398-0A7AEF849F5D}"/>
              </a:ext>
            </a:extLst>
          </p:cNvPr>
          <p:cNvSpPr>
            <a:spLocks noGrp="1"/>
          </p:cNvSpPr>
          <p:nvPr>
            <p:ph type="body" sz="quarter" idx="13"/>
          </p:nvPr>
        </p:nvSpPr>
        <p:spPr/>
        <p:txBody>
          <a:bodyPr/>
          <a:lstStyle/>
          <a:p>
            <a:endParaRPr lang="en-US"/>
          </a:p>
        </p:txBody>
      </p:sp>
      <p:pic>
        <p:nvPicPr>
          <p:cNvPr id="7" name="Google Shape;92;p17">
            <a:extLst>
              <a:ext uri="{FF2B5EF4-FFF2-40B4-BE49-F238E27FC236}">
                <a16:creationId xmlns:a16="http://schemas.microsoft.com/office/drawing/2014/main" id="{4160C1B9-4F3C-8BDE-E109-820CFB7AC089}"/>
              </a:ext>
            </a:extLst>
          </p:cNvPr>
          <p:cNvPicPr preferRelativeResize="0"/>
          <p:nvPr/>
        </p:nvPicPr>
        <p:blipFill rotWithShape="1">
          <a:blip r:embed="rId3">
            <a:alphaModFix/>
          </a:blip>
          <a:srcRect/>
          <a:stretch/>
        </p:blipFill>
        <p:spPr>
          <a:xfrm>
            <a:off x="2906002" y="255010"/>
            <a:ext cx="928595" cy="928586"/>
          </a:xfrm>
          <a:prstGeom prst="rect">
            <a:avLst/>
          </a:prstGeom>
          <a:noFill/>
          <a:ln>
            <a:noFill/>
          </a:ln>
        </p:spPr>
      </p:pic>
      <p:pic>
        <p:nvPicPr>
          <p:cNvPr id="10" name="Google Shape;95;p17">
            <a:extLst>
              <a:ext uri="{FF2B5EF4-FFF2-40B4-BE49-F238E27FC236}">
                <a16:creationId xmlns:a16="http://schemas.microsoft.com/office/drawing/2014/main" id="{9490BBB5-C3EA-EC08-FCA0-3EB77B6186A1}"/>
              </a:ext>
            </a:extLst>
          </p:cNvPr>
          <p:cNvPicPr preferRelativeResize="0"/>
          <p:nvPr/>
        </p:nvPicPr>
        <p:blipFill>
          <a:blip r:embed="rId4">
            <a:clrChange>
              <a:clrFrom>
                <a:srgbClr val="FFFFFF">
                  <a:alpha val="0"/>
                </a:srgbClr>
              </a:clrFrom>
              <a:clrTo>
                <a:srgbClr val="FFFFFF">
                  <a:alpha val="0"/>
                </a:srgbClr>
              </a:clrTo>
            </a:clrChange>
            <a:alphaModFix/>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4505265" y="255010"/>
            <a:ext cx="928595" cy="928595"/>
          </a:xfrm>
          <a:prstGeom prst="rect">
            <a:avLst/>
          </a:prstGeom>
          <a:noFill/>
          <a:ln>
            <a:noFill/>
          </a:ln>
        </p:spPr>
      </p:pic>
    </p:spTree>
    <p:extLst>
      <p:ext uri="{BB962C8B-B14F-4D97-AF65-F5344CB8AC3E}">
        <p14:creationId xmlns:p14="http://schemas.microsoft.com/office/powerpoint/2010/main" val="50947979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5925E-D37D-F5BE-87A6-BBCDEE21BF58}"/>
            </a:ext>
          </a:extLst>
        </p:cNvPr>
        <p:cNvGrpSpPr/>
        <p:nvPr/>
      </p:nvGrpSpPr>
      <p:grpSpPr>
        <a:xfrm>
          <a:off x="0" y="0"/>
          <a:ext cx="0" cy="0"/>
          <a:chOff x="0" y="0"/>
          <a:chExt cx="0" cy="0"/>
        </a:xfrm>
      </p:grpSpPr>
      <p:pic>
        <p:nvPicPr>
          <p:cNvPr id="37" name="Picture 36" descr="A map of the world&#10;&#10;AI-generated content may be incorrect.">
            <a:extLst>
              <a:ext uri="{FF2B5EF4-FFF2-40B4-BE49-F238E27FC236}">
                <a16:creationId xmlns:a16="http://schemas.microsoft.com/office/drawing/2014/main" id="{ADE6EB4F-1E61-BD58-D928-814A22915405}"/>
              </a:ext>
            </a:extLst>
          </p:cNvPr>
          <p:cNvPicPr>
            <a:picLocks noChangeAspect="1"/>
          </p:cNvPicPr>
          <p:nvPr/>
        </p:nvPicPr>
        <p:blipFill>
          <a:blip r:embed="rId3">
            <a:clrChange>
              <a:clrFrom>
                <a:srgbClr val="091F2E"/>
              </a:clrFrom>
              <a:clrTo>
                <a:srgbClr val="091F2E">
                  <a:alpha val="0"/>
                </a:srgbClr>
              </a:clrTo>
            </a:clrChange>
            <a:alphaModFix amt="30000"/>
          </a:blip>
          <a:stretch>
            <a:fillRect/>
          </a:stretch>
        </p:blipFill>
        <p:spPr>
          <a:xfrm>
            <a:off x="2731" y="0"/>
            <a:ext cx="12189269" cy="6858000"/>
          </a:xfrm>
          <a:prstGeom prst="rect">
            <a:avLst/>
          </a:prstGeom>
        </p:spPr>
      </p:pic>
      <p:sp>
        <p:nvSpPr>
          <p:cNvPr id="2" name="Title 1">
            <a:extLst>
              <a:ext uri="{FF2B5EF4-FFF2-40B4-BE49-F238E27FC236}">
                <a16:creationId xmlns:a16="http://schemas.microsoft.com/office/drawing/2014/main" id="{4C81BA7A-277E-9363-812A-22770C552FA7}"/>
              </a:ext>
            </a:extLst>
          </p:cNvPr>
          <p:cNvSpPr>
            <a:spLocks noGrp="1"/>
          </p:cNvSpPr>
          <p:nvPr>
            <p:ph type="title"/>
          </p:nvPr>
        </p:nvSpPr>
        <p:spPr/>
        <p:txBody>
          <a:bodyPr>
            <a:normAutofit/>
          </a:bodyPr>
          <a:lstStyle/>
          <a:p>
            <a:r>
              <a:rPr lang="en-US" dirty="0"/>
              <a:t>Platform is an Independent Failure Domain</a:t>
            </a:r>
          </a:p>
        </p:txBody>
      </p:sp>
      <p:sp>
        <p:nvSpPr>
          <p:cNvPr id="4" name="Text Placeholder 3">
            <a:extLst>
              <a:ext uri="{FF2B5EF4-FFF2-40B4-BE49-F238E27FC236}">
                <a16:creationId xmlns:a16="http://schemas.microsoft.com/office/drawing/2014/main" id="{5E9ED751-28A9-25A0-BEC2-68E79D0373C3}"/>
              </a:ext>
            </a:extLst>
          </p:cNvPr>
          <p:cNvSpPr>
            <a:spLocks noGrp="1"/>
          </p:cNvSpPr>
          <p:nvPr>
            <p:ph type="body" sz="quarter" idx="13"/>
          </p:nvPr>
        </p:nvSpPr>
        <p:spPr/>
        <p:txBody>
          <a:bodyPr/>
          <a:lstStyle/>
          <a:p>
            <a:endParaRPr lang="en-US"/>
          </a:p>
        </p:txBody>
      </p:sp>
      <p:grpSp>
        <p:nvGrpSpPr>
          <p:cNvPr id="38" name="Group 37">
            <a:extLst>
              <a:ext uri="{FF2B5EF4-FFF2-40B4-BE49-F238E27FC236}">
                <a16:creationId xmlns:a16="http://schemas.microsoft.com/office/drawing/2014/main" id="{9C8F2E94-49EE-1CA5-A72F-59D83F657740}"/>
              </a:ext>
            </a:extLst>
          </p:cNvPr>
          <p:cNvGrpSpPr/>
          <p:nvPr/>
        </p:nvGrpSpPr>
        <p:grpSpPr>
          <a:xfrm>
            <a:off x="3246934" y="2199050"/>
            <a:ext cx="1347178" cy="1440111"/>
            <a:chOff x="2322264" y="2624146"/>
            <a:chExt cx="1552377" cy="1753770"/>
          </a:xfrm>
        </p:grpSpPr>
        <p:grpSp>
          <p:nvGrpSpPr>
            <p:cNvPr id="39" name="Group 38">
              <a:extLst>
                <a:ext uri="{FF2B5EF4-FFF2-40B4-BE49-F238E27FC236}">
                  <a16:creationId xmlns:a16="http://schemas.microsoft.com/office/drawing/2014/main" id="{B3E8F6B4-529A-0366-C374-18A72319A8A6}"/>
                </a:ext>
              </a:extLst>
            </p:cNvPr>
            <p:cNvGrpSpPr/>
            <p:nvPr/>
          </p:nvGrpSpPr>
          <p:grpSpPr>
            <a:xfrm>
              <a:off x="2322264" y="2937807"/>
              <a:ext cx="1370059" cy="1283335"/>
              <a:chOff x="7391976" y="3253940"/>
              <a:chExt cx="1370059" cy="1283335"/>
            </a:xfrm>
          </p:grpSpPr>
          <p:sp>
            <p:nvSpPr>
              <p:cNvPr id="42" name="Rectangle: Rounded Corners 74">
                <a:extLst>
                  <a:ext uri="{FF2B5EF4-FFF2-40B4-BE49-F238E27FC236}">
                    <a16:creationId xmlns:a16="http://schemas.microsoft.com/office/drawing/2014/main" id="{4939B029-C2BF-F83B-BA1D-159E5A08059A}"/>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E70546B-DD28-B6D0-28BC-550D5FBC06D3}"/>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84C237E3-0AD5-65A9-DEDC-ECE678F1B94C}"/>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1941D02-6C84-94CD-0F38-3D8A924BF241}"/>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3313A53B-6FE8-6D96-AF30-D22C0F8F53DC}"/>
                </a:ext>
              </a:extLst>
            </p:cNvPr>
            <p:cNvPicPr>
              <a:picLocks noChangeAspect="1"/>
            </p:cNvPicPr>
            <p:nvPr/>
          </p:nvPicPr>
          <p:blipFill>
            <a:blip r:embed="rId4"/>
            <a:srcRect l="30454" t="15344" r="29395" b="17894"/>
            <a:stretch/>
          </p:blipFill>
          <p:spPr>
            <a:xfrm>
              <a:off x="3525934" y="4064363"/>
              <a:ext cx="332775" cy="313553"/>
            </a:xfrm>
            <a:prstGeom prst="rect">
              <a:avLst/>
            </a:prstGeom>
          </p:spPr>
        </p:pic>
        <p:pic>
          <p:nvPicPr>
            <p:cNvPr id="41" name="Picture 2">
              <a:extLst>
                <a:ext uri="{FF2B5EF4-FFF2-40B4-BE49-F238E27FC236}">
                  <a16:creationId xmlns:a16="http://schemas.microsoft.com/office/drawing/2014/main" id="{F40E1051-91A0-A9CA-DD4E-661572752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942" y="2624146"/>
              <a:ext cx="570699" cy="570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DC107DD-8CD0-CF4F-29F3-E3587BA7CCF6}"/>
              </a:ext>
            </a:extLst>
          </p:cNvPr>
          <p:cNvGrpSpPr/>
          <p:nvPr/>
        </p:nvGrpSpPr>
        <p:grpSpPr>
          <a:xfrm>
            <a:off x="5705816" y="1764525"/>
            <a:ext cx="1370059" cy="1416355"/>
            <a:chOff x="5399531" y="2624146"/>
            <a:chExt cx="1557804" cy="1716202"/>
          </a:xfrm>
        </p:grpSpPr>
        <p:grpSp>
          <p:nvGrpSpPr>
            <p:cNvPr id="47" name="Group 46">
              <a:extLst>
                <a:ext uri="{FF2B5EF4-FFF2-40B4-BE49-F238E27FC236}">
                  <a16:creationId xmlns:a16="http://schemas.microsoft.com/office/drawing/2014/main" id="{61A38A1E-5A50-12D2-BFD2-AAE86642E8EE}"/>
                </a:ext>
              </a:extLst>
            </p:cNvPr>
            <p:cNvGrpSpPr/>
            <p:nvPr/>
          </p:nvGrpSpPr>
          <p:grpSpPr>
            <a:xfrm>
              <a:off x="5399531" y="2937806"/>
              <a:ext cx="1370059" cy="1283335"/>
              <a:chOff x="7391976" y="3253940"/>
              <a:chExt cx="1370059" cy="1283335"/>
            </a:xfrm>
          </p:grpSpPr>
          <p:sp>
            <p:nvSpPr>
              <p:cNvPr id="50" name="Rectangle: Rounded Corners 74">
                <a:extLst>
                  <a:ext uri="{FF2B5EF4-FFF2-40B4-BE49-F238E27FC236}">
                    <a16:creationId xmlns:a16="http://schemas.microsoft.com/office/drawing/2014/main" id="{39A1DEA9-4D27-15AD-82C3-2A0F13549D68}"/>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1C08EA08-5B17-57CF-AB9B-8D458FB17F4F}"/>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B3FC12E0-84BB-C3F4-924E-3DB774CAD7D3}"/>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00FDD56-A3A2-4E37-17C9-3203BD83E585}"/>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8" name="Picture 4">
              <a:extLst>
                <a:ext uri="{FF2B5EF4-FFF2-40B4-BE49-F238E27FC236}">
                  <a16:creationId xmlns:a16="http://schemas.microsoft.com/office/drawing/2014/main" id="{083A5742-11E5-9E84-BAE1-5A423F40C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560" y="4007573"/>
              <a:ext cx="332775" cy="3327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9BE36073-41F8-D708-A08F-1CBF823AD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6636" y="2624146"/>
              <a:ext cx="570699" cy="570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71B6617-AA4B-F2B6-7C9B-A6F8C708294B}"/>
              </a:ext>
            </a:extLst>
          </p:cNvPr>
          <p:cNvGrpSpPr/>
          <p:nvPr/>
        </p:nvGrpSpPr>
        <p:grpSpPr>
          <a:xfrm>
            <a:off x="7711618" y="3188372"/>
            <a:ext cx="1501430" cy="1424097"/>
            <a:chOff x="8499679" y="2624145"/>
            <a:chExt cx="1711121" cy="1730014"/>
          </a:xfrm>
        </p:grpSpPr>
        <p:grpSp>
          <p:nvGrpSpPr>
            <p:cNvPr id="55" name="Group 54">
              <a:extLst>
                <a:ext uri="{FF2B5EF4-FFF2-40B4-BE49-F238E27FC236}">
                  <a16:creationId xmlns:a16="http://schemas.microsoft.com/office/drawing/2014/main" id="{948D2332-FD44-E651-AE2B-163FF5E46F62}"/>
                </a:ext>
              </a:extLst>
            </p:cNvPr>
            <p:cNvGrpSpPr/>
            <p:nvPr/>
          </p:nvGrpSpPr>
          <p:grpSpPr>
            <a:xfrm>
              <a:off x="8499679" y="2937805"/>
              <a:ext cx="1370059" cy="1283335"/>
              <a:chOff x="7391976" y="3253940"/>
              <a:chExt cx="1370059" cy="1283335"/>
            </a:xfrm>
          </p:grpSpPr>
          <p:sp>
            <p:nvSpPr>
              <p:cNvPr id="58" name="Rectangle: Rounded Corners 74">
                <a:extLst>
                  <a:ext uri="{FF2B5EF4-FFF2-40B4-BE49-F238E27FC236}">
                    <a16:creationId xmlns:a16="http://schemas.microsoft.com/office/drawing/2014/main" id="{84C6D303-59F7-9841-BFD9-D4050311F07E}"/>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31F64345-342B-38BF-5669-4DB2032BE15C}"/>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97F91124-33DC-7CD2-AAC3-287680AED1A4}"/>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E583C8D2-47E5-AABD-5EF0-8D5F7BD34E44}"/>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441A093D-AB19-D730-EC6F-0F2760BA5169}"/>
                </a:ext>
              </a:extLst>
            </p:cNvPr>
            <p:cNvPicPr>
              <a:picLocks noChangeAspect="1"/>
            </p:cNvPicPr>
            <p:nvPr/>
          </p:nvPicPr>
          <p:blipFill>
            <a:blip r:embed="rId7"/>
            <a:stretch>
              <a:fillRect/>
            </a:stretch>
          </p:blipFill>
          <p:spPr>
            <a:xfrm>
              <a:off x="9640101" y="4023153"/>
              <a:ext cx="570699" cy="331006"/>
            </a:xfrm>
            <a:prstGeom prst="rect">
              <a:avLst/>
            </a:prstGeom>
          </p:spPr>
        </p:pic>
        <p:pic>
          <p:nvPicPr>
            <p:cNvPr id="57" name="Picture 2">
              <a:extLst>
                <a:ext uri="{FF2B5EF4-FFF2-40B4-BE49-F238E27FC236}">
                  <a16:creationId xmlns:a16="http://schemas.microsoft.com/office/drawing/2014/main" id="{F3D3F561-1BAF-B0F6-0514-75B143EA8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8285" y="2624145"/>
              <a:ext cx="570699" cy="570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6500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DBFF6-030A-68C8-02C3-8C0E0B2B3FB1}"/>
            </a:ext>
          </a:extLst>
        </p:cNvPr>
        <p:cNvGrpSpPr/>
        <p:nvPr/>
      </p:nvGrpSpPr>
      <p:grpSpPr>
        <a:xfrm>
          <a:off x="0" y="0"/>
          <a:ext cx="0" cy="0"/>
          <a:chOff x="0" y="0"/>
          <a:chExt cx="0" cy="0"/>
        </a:xfrm>
      </p:grpSpPr>
      <p:pic>
        <p:nvPicPr>
          <p:cNvPr id="37" name="Picture 36" descr="A map of the world&#10;&#10;AI-generated content may be incorrect.">
            <a:extLst>
              <a:ext uri="{FF2B5EF4-FFF2-40B4-BE49-F238E27FC236}">
                <a16:creationId xmlns:a16="http://schemas.microsoft.com/office/drawing/2014/main" id="{1896A8A7-C924-B1DD-F34C-661E304590D1}"/>
              </a:ext>
            </a:extLst>
          </p:cNvPr>
          <p:cNvPicPr>
            <a:picLocks noChangeAspect="1"/>
          </p:cNvPicPr>
          <p:nvPr/>
        </p:nvPicPr>
        <p:blipFill>
          <a:blip r:embed="rId3">
            <a:clrChange>
              <a:clrFrom>
                <a:srgbClr val="091F2E"/>
              </a:clrFrom>
              <a:clrTo>
                <a:srgbClr val="091F2E">
                  <a:alpha val="0"/>
                </a:srgbClr>
              </a:clrTo>
            </a:clrChange>
            <a:alphaModFix amt="30000"/>
          </a:blip>
          <a:stretch>
            <a:fillRect/>
          </a:stretch>
        </p:blipFill>
        <p:spPr>
          <a:xfrm>
            <a:off x="2731" y="0"/>
            <a:ext cx="12189269" cy="6858000"/>
          </a:xfrm>
          <a:prstGeom prst="rect">
            <a:avLst/>
          </a:prstGeom>
        </p:spPr>
      </p:pic>
      <p:sp>
        <p:nvSpPr>
          <p:cNvPr id="2" name="Title 1">
            <a:extLst>
              <a:ext uri="{FF2B5EF4-FFF2-40B4-BE49-F238E27FC236}">
                <a16:creationId xmlns:a16="http://schemas.microsoft.com/office/drawing/2014/main" id="{8CF471B3-2505-3DC3-90BF-21CE41E69F06}"/>
              </a:ext>
            </a:extLst>
          </p:cNvPr>
          <p:cNvSpPr>
            <a:spLocks noGrp="1"/>
          </p:cNvSpPr>
          <p:nvPr>
            <p:ph type="title"/>
          </p:nvPr>
        </p:nvSpPr>
        <p:spPr/>
        <p:txBody>
          <a:bodyPr>
            <a:normAutofit/>
          </a:bodyPr>
          <a:lstStyle/>
          <a:p>
            <a:r>
              <a:rPr lang="en-US" dirty="0"/>
              <a:t>Platform is an Independent Failure Domain</a:t>
            </a:r>
          </a:p>
        </p:txBody>
      </p:sp>
      <p:sp>
        <p:nvSpPr>
          <p:cNvPr id="4" name="Text Placeholder 3">
            <a:extLst>
              <a:ext uri="{FF2B5EF4-FFF2-40B4-BE49-F238E27FC236}">
                <a16:creationId xmlns:a16="http://schemas.microsoft.com/office/drawing/2014/main" id="{A31CCFCC-5FAF-F542-CF36-DF9D96FEDCC6}"/>
              </a:ext>
            </a:extLst>
          </p:cNvPr>
          <p:cNvSpPr>
            <a:spLocks noGrp="1"/>
          </p:cNvSpPr>
          <p:nvPr>
            <p:ph type="body" sz="quarter" idx="13"/>
          </p:nvPr>
        </p:nvSpPr>
        <p:spPr/>
        <p:txBody>
          <a:bodyPr/>
          <a:lstStyle/>
          <a:p>
            <a:endParaRPr lang="en-US"/>
          </a:p>
        </p:txBody>
      </p:sp>
      <p:grpSp>
        <p:nvGrpSpPr>
          <p:cNvPr id="38" name="Group 37">
            <a:extLst>
              <a:ext uri="{FF2B5EF4-FFF2-40B4-BE49-F238E27FC236}">
                <a16:creationId xmlns:a16="http://schemas.microsoft.com/office/drawing/2014/main" id="{EB66DF96-B315-526C-87CA-D4005D653E33}"/>
              </a:ext>
            </a:extLst>
          </p:cNvPr>
          <p:cNvGrpSpPr/>
          <p:nvPr/>
        </p:nvGrpSpPr>
        <p:grpSpPr>
          <a:xfrm>
            <a:off x="3246934" y="2456614"/>
            <a:ext cx="1333352" cy="1182548"/>
            <a:chOff x="2322264" y="2937807"/>
            <a:chExt cx="1536445" cy="1440109"/>
          </a:xfrm>
        </p:grpSpPr>
        <p:grpSp>
          <p:nvGrpSpPr>
            <p:cNvPr id="39" name="Group 38">
              <a:extLst>
                <a:ext uri="{FF2B5EF4-FFF2-40B4-BE49-F238E27FC236}">
                  <a16:creationId xmlns:a16="http://schemas.microsoft.com/office/drawing/2014/main" id="{952B889C-B5AA-736F-B2DF-C67D5095BE60}"/>
                </a:ext>
              </a:extLst>
            </p:cNvPr>
            <p:cNvGrpSpPr/>
            <p:nvPr/>
          </p:nvGrpSpPr>
          <p:grpSpPr>
            <a:xfrm>
              <a:off x="2322264" y="2937807"/>
              <a:ext cx="1370059" cy="1283335"/>
              <a:chOff x="7391976" y="3253940"/>
              <a:chExt cx="1370059" cy="1283335"/>
            </a:xfrm>
          </p:grpSpPr>
          <p:sp>
            <p:nvSpPr>
              <p:cNvPr id="42" name="Rectangle: Rounded Corners 74">
                <a:extLst>
                  <a:ext uri="{FF2B5EF4-FFF2-40B4-BE49-F238E27FC236}">
                    <a16:creationId xmlns:a16="http://schemas.microsoft.com/office/drawing/2014/main" id="{79BE19DE-B245-14FD-F7A3-1AE06CE2247C}"/>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4C4EA7E-A5C5-196C-A925-164E43B738D3}"/>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FB3CBCF-A807-8130-69DA-67BC402BC077}"/>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264F439-D5C8-E23B-1182-7130B0230BEE}"/>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28221F6E-E30D-DD1D-ACE2-11D3FE82CC12}"/>
                </a:ext>
              </a:extLst>
            </p:cNvPr>
            <p:cNvPicPr>
              <a:picLocks noChangeAspect="1"/>
            </p:cNvPicPr>
            <p:nvPr/>
          </p:nvPicPr>
          <p:blipFill>
            <a:blip r:embed="rId4"/>
            <a:srcRect l="30454" t="15344" r="29395" b="17894"/>
            <a:stretch/>
          </p:blipFill>
          <p:spPr>
            <a:xfrm>
              <a:off x="3525934" y="4064363"/>
              <a:ext cx="332775" cy="313553"/>
            </a:xfrm>
            <a:prstGeom prst="rect">
              <a:avLst/>
            </a:prstGeom>
          </p:spPr>
        </p:pic>
      </p:grpSp>
      <p:grpSp>
        <p:nvGrpSpPr>
          <p:cNvPr id="46" name="Group 45">
            <a:extLst>
              <a:ext uri="{FF2B5EF4-FFF2-40B4-BE49-F238E27FC236}">
                <a16:creationId xmlns:a16="http://schemas.microsoft.com/office/drawing/2014/main" id="{5049C506-B03A-9549-E72B-6B73F586B860}"/>
              </a:ext>
            </a:extLst>
          </p:cNvPr>
          <p:cNvGrpSpPr/>
          <p:nvPr/>
        </p:nvGrpSpPr>
        <p:grpSpPr>
          <a:xfrm>
            <a:off x="5705816" y="2023383"/>
            <a:ext cx="1370059" cy="1157496"/>
            <a:chOff x="5399531" y="2937806"/>
            <a:chExt cx="1557804" cy="1402542"/>
          </a:xfrm>
        </p:grpSpPr>
        <p:grpSp>
          <p:nvGrpSpPr>
            <p:cNvPr id="47" name="Group 46">
              <a:extLst>
                <a:ext uri="{FF2B5EF4-FFF2-40B4-BE49-F238E27FC236}">
                  <a16:creationId xmlns:a16="http://schemas.microsoft.com/office/drawing/2014/main" id="{2588AE7D-8F53-D269-3F1D-C71EE47FF20C}"/>
                </a:ext>
              </a:extLst>
            </p:cNvPr>
            <p:cNvGrpSpPr/>
            <p:nvPr/>
          </p:nvGrpSpPr>
          <p:grpSpPr>
            <a:xfrm>
              <a:off x="5399531" y="2937806"/>
              <a:ext cx="1370059" cy="1283335"/>
              <a:chOff x="7391976" y="3253940"/>
              <a:chExt cx="1370059" cy="1283335"/>
            </a:xfrm>
          </p:grpSpPr>
          <p:sp>
            <p:nvSpPr>
              <p:cNvPr id="50" name="Rectangle: Rounded Corners 74">
                <a:extLst>
                  <a:ext uri="{FF2B5EF4-FFF2-40B4-BE49-F238E27FC236}">
                    <a16:creationId xmlns:a16="http://schemas.microsoft.com/office/drawing/2014/main" id="{61C381A9-8869-664F-0770-63AD752CE313}"/>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4AA3378A-CA6F-4B23-B9F3-3E363C9D664A}"/>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60531B1F-5CE7-762E-12AF-99F3EFE70B92}"/>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FAB93E0-C28D-77D4-239E-414F0AC10052}"/>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8" name="Picture 4">
              <a:extLst>
                <a:ext uri="{FF2B5EF4-FFF2-40B4-BE49-F238E27FC236}">
                  <a16:creationId xmlns:a16="http://schemas.microsoft.com/office/drawing/2014/main" id="{EC777B1E-2455-3B1A-9A20-BB7F5C41A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560" y="4007573"/>
              <a:ext cx="332775" cy="332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8EA94A76-4329-7B22-CA42-91DD4441FA52}"/>
              </a:ext>
            </a:extLst>
          </p:cNvPr>
          <p:cNvGrpSpPr/>
          <p:nvPr/>
        </p:nvGrpSpPr>
        <p:grpSpPr>
          <a:xfrm>
            <a:off x="7711618" y="3188372"/>
            <a:ext cx="1501430" cy="1424097"/>
            <a:chOff x="8499679" y="2624145"/>
            <a:chExt cx="1711121" cy="1730014"/>
          </a:xfrm>
        </p:grpSpPr>
        <p:grpSp>
          <p:nvGrpSpPr>
            <p:cNvPr id="55" name="Group 54">
              <a:extLst>
                <a:ext uri="{FF2B5EF4-FFF2-40B4-BE49-F238E27FC236}">
                  <a16:creationId xmlns:a16="http://schemas.microsoft.com/office/drawing/2014/main" id="{F3DFCC57-6109-E920-B360-6BA0E9199300}"/>
                </a:ext>
              </a:extLst>
            </p:cNvPr>
            <p:cNvGrpSpPr/>
            <p:nvPr/>
          </p:nvGrpSpPr>
          <p:grpSpPr>
            <a:xfrm>
              <a:off x="8499679" y="2937805"/>
              <a:ext cx="1370059" cy="1283335"/>
              <a:chOff x="7391976" y="3253940"/>
              <a:chExt cx="1370059" cy="1283335"/>
            </a:xfrm>
          </p:grpSpPr>
          <p:sp>
            <p:nvSpPr>
              <p:cNvPr id="58" name="Rectangle: Rounded Corners 74">
                <a:extLst>
                  <a:ext uri="{FF2B5EF4-FFF2-40B4-BE49-F238E27FC236}">
                    <a16:creationId xmlns:a16="http://schemas.microsoft.com/office/drawing/2014/main" id="{F68EE1D0-1BAF-8C4E-CCB7-B34A8FB8657A}"/>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7F18102-2DB1-662E-DBBA-FE7D61FED013}"/>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37CEC4F-1B20-6A88-E824-5F5BA0E1B6DE}"/>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8F5539DE-7419-58DE-535A-84B74A01E8ED}"/>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778AAB2F-B9AA-E1C7-57C5-8E6A0914F51D}"/>
                </a:ext>
              </a:extLst>
            </p:cNvPr>
            <p:cNvPicPr>
              <a:picLocks noChangeAspect="1"/>
            </p:cNvPicPr>
            <p:nvPr/>
          </p:nvPicPr>
          <p:blipFill>
            <a:blip r:embed="rId6"/>
            <a:stretch>
              <a:fillRect/>
            </a:stretch>
          </p:blipFill>
          <p:spPr>
            <a:xfrm>
              <a:off x="9640101" y="4023153"/>
              <a:ext cx="570699" cy="331006"/>
            </a:xfrm>
            <a:prstGeom prst="rect">
              <a:avLst/>
            </a:prstGeom>
          </p:spPr>
        </p:pic>
        <p:pic>
          <p:nvPicPr>
            <p:cNvPr id="57" name="Picture 2">
              <a:extLst>
                <a:ext uri="{FF2B5EF4-FFF2-40B4-BE49-F238E27FC236}">
                  <a16:creationId xmlns:a16="http://schemas.microsoft.com/office/drawing/2014/main" id="{FAA7AA3E-6E81-7269-2856-07F2AD1D64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8285" y="2624145"/>
              <a:ext cx="570699" cy="570699"/>
            </a:xfrm>
            <a:prstGeom prst="rect">
              <a:avLst/>
            </a:prstGeom>
            <a:noFill/>
            <a:extLst>
              <a:ext uri="{909E8E84-426E-40DD-AFC4-6F175D3DCCD1}">
                <a14:hiddenFill xmlns:a14="http://schemas.microsoft.com/office/drawing/2010/main">
                  <a:solidFill>
                    <a:srgbClr val="FFFFFF"/>
                  </a:solidFill>
                </a14:hiddenFill>
              </a:ext>
            </a:extLst>
          </p:spPr>
        </p:pic>
      </p:grpSp>
      <p:pic>
        <p:nvPicPr>
          <p:cNvPr id="9220" name="Picture 4">
            <a:extLst>
              <a:ext uri="{FF2B5EF4-FFF2-40B4-BE49-F238E27FC236}">
                <a16:creationId xmlns:a16="http://schemas.microsoft.com/office/drawing/2014/main" id="{F29F9739-5E04-6552-68B8-FD29D3C0D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4958" y="1884101"/>
            <a:ext cx="537882" cy="4323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FC32FB-CF71-DE18-2CBE-1A3EC8D164CB}"/>
              </a:ext>
            </a:extLst>
          </p:cNvPr>
          <p:cNvPicPr>
            <a:picLocks noChangeAspect="1"/>
          </p:cNvPicPr>
          <p:nvPr/>
        </p:nvPicPr>
        <p:blipFill>
          <a:blip r:embed="rId9"/>
          <a:stretch>
            <a:fillRect/>
          </a:stretch>
        </p:blipFill>
        <p:spPr>
          <a:xfrm>
            <a:off x="4012649" y="2301053"/>
            <a:ext cx="764108" cy="542104"/>
          </a:xfrm>
          <a:prstGeom prst="rect">
            <a:avLst/>
          </a:prstGeom>
        </p:spPr>
      </p:pic>
    </p:spTree>
    <p:extLst>
      <p:ext uri="{BB962C8B-B14F-4D97-AF65-F5344CB8AC3E}">
        <p14:creationId xmlns:p14="http://schemas.microsoft.com/office/powerpoint/2010/main" val="1969090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8942-56C8-93B3-A844-74CC69C7B7A2}"/>
              </a:ext>
            </a:extLst>
          </p:cNvPr>
          <p:cNvSpPr>
            <a:spLocks noGrp="1"/>
          </p:cNvSpPr>
          <p:nvPr>
            <p:ph type="title"/>
          </p:nvPr>
        </p:nvSpPr>
        <p:spPr/>
        <p:txBody>
          <a:bodyPr>
            <a:normAutofit/>
          </a:bodyPr>
          <a:lstStyle/>
          <a:p>
            <a:r>
              <a:rPr lang="en-US" dirty="0"/>
              <a:t>Example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C2D46EF-DA2F-EF37-6857-61A2C1FF494F}"/>
                  </a:ext>
                </a:extLst>
              </p:cNvPr>
              <p:cNvSpPr>
                <a:spLocks noGrp="1"/>
              </p:cNvSpPr>
              <p:nvPr>
                <p:ph type="body" sz="quarter" idx="15"/>
              </p:nvPr>
            </p:nvSpPr>
            <p:spPr>
              <a:xfrm>
                <a:off x="586390" y="1614461"/>
                <a:ext cx="5380656" cy="2329356"/>
              </a:xfrm>
            </p:spPr>
            <p:txBody>
              <a:bodyPr/>
              <a:lstStyle/>
              <a:p>
                <a:pPr>
                  <a:lnSpc>
                    <a:spcPct val="15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𝑝</m:t>
                        </m:r>
                      </m:sub>
                    </m:sSub>
                  </m:oMath>
                </a14:m>
                <a:r>
                  <a:rPr lang="en-US" dirty="0"/>
                  <a:t> independent platforms.</a:t>
                </a:r>
                <a:br>
                  <a:rPr lang="en-US" dirty="0"/>
                </a:br>
                <a:endParaRPr lang="en-US" dirty="0"/>
              </a:p>
              <a:p>
                <a:pPr>
                  <a:lnSpc>
                    <a:spcPct val="150000"/>
                  </a:lnSpc>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𝑝</m:t>
                        </m:r>
                      </m:sub>
                    </m:sSub>
                  </m:oMath>
                </a14:m>
                <a:r>
                  <a:rPr lang="en-US" dirty="0"/>
                  <a:t> max concurrently malicious platforms.</a:t>
                </a:r>
                <a:br>
                  <a:rPr lang="en-US" dirty="0"/>
                </a:br>
                <a:endParaRPr lang="en-US" dirty="0"/>
              </a:p>
              <a:p>
                <a:pPr>
                  <a:lnSpc>
                    <a:spcPct val="150000"/>
                  </a:lnSpc>
                </a:pPr>
                <a14:m>
                  <m:oMath xmlns:m="http://schemas.openxmlformats.org/officeDocument/2006/math">
                    <m:r>
                      <a:rPr lang="en-US" i="1">
                        <a:latin typeface="Cambria Math" panose="02040503050406030204" pitchFamily="18" charset="0"/>
                      </a:rPr>
                      <m:t>𝑢</m:t>
                    </m:r>
                  </m:oMath>
                </a14:m>
                <a:r>
                  <a:rPr lang="en-US" dirty="0"/>
                  <a:t> max crash failures, in total.</a:t>
                </a:r>
                <a:br>
                  <a:rPr lang="en-US" dirty="0"/>
                </a:br>
                <a:endParaRPr lang="en-US" dirty="0"/>
              </a:p>
            </p:txBody>
          </p:sp>
        </mc:Choice>
        <mc:Fallback xmlns="">
          <p:sp>
            <p:nvSpPr>
              <p:cNvPr id="3" name="Text Placeholder 2">
                <a:extLst>
                  <a:ext uri="{FF2B5EF4-FFF2-40B4-BE49-F238E27FC236}">
                    <a16:creationId xmlns:a16="http://schemas.microsoft.com/office/drawing/2014/main" id="{2C2D46EF-DA2F-EF37-6857-61A2C1FF494F}"/>
                  </a:ext>
                </a:extLst>
              </p:cNvPr>
              <p:cNvSpPr>
                <a:spLocks noGrp="1" noRot="1" noChangeAspect="1" noMove="1" noResize="1" noEditPoints="1" noAdjustHandles="1" noChangeArrowheads="1" noChangeShapeType="1" noTextEdit="1"/>
              </p:cNvSpPr>
              <p:nvPr>
                <p:ph type="body" sz="quarter" idx="15"/>
              </p:nvPr>
            </p:nvSpPr>
            <p:spPr>
              <a:xfrm>
                <a:off x="586390" y="1614461"/>
                <a:ext cx="5380656" cy="2329356"/>
              </a:xfrm>
              <a:blipFill>
                <a:blip r:embed="rId4"/>
                <a:stretch>
                  <a:fillRect l="-212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32CDBA8-9BD2-423E-F30B-DDAD5EADC3A1}"/>
              </a:ext>
            </a:extLst>
          </p:cNvPr>
          <p:cNvSpPr>
            <a:spLocks noGrp="1"/>
          </p:cNvSpPr>
          <p:nvPr>
            <p:ph type="body" sz="quarter" idx="13"/>
          </p:nvPr>
        </p:nvSpPr>
        <p:spPr/>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070967-9778-BEF2-72F8-64B20278C240}"/>
                  </a:ext>
                </a:extLst>
              </p:cNvPr>
              <p:cNvSpPr txBox="1"/>
              <p:nvPr/>
            </p:nvSpPr>
            <p:spPr>
              <a:xfrm>
                <a:off x="8619893" y="1180341"/>
                <a:ext cx="1471959" cy="331437"/>
              </a:xfrm>
              <a:prstGeom prst="rect">
                <a:avLst/>
              </a:prstGeom>
              <a:noFill/>
            </p:spPr>
            <p:txBody>
              <a:bodyPr wrap="square" lIns="0" tIns="0" rIns="0" bIns="0" rtlCol="0">
                <a:spAutoFit/>
              </a:bodyPr>
              <a:lstStyle/>
              <a:p>
                <a:pPr algn="l"/>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=1, </m:t>
                    </m:r>
                    <m:r>
                      <a:rPr lang="en-US" sz="2000" b="0" i="1" smtClean="0">
                        <a:latin typeface="Cambria Math" panose="02040503050406030204" pitchFamily="18" charset="0"/>
                      </a:rPr>
                      <m:t>𝑢</m:t>
                    </m:r>
                    <m:r>
                      <a:rPr lang="en-US" sz="2000" b="0" i="1" smtClean="0">
                        <a:latin typeface="Cambria Math" panose="02040503050406030204" pitchFamily="18" charset="0"/>
                      </a:rPr>
                      <m:t>=1</m:t>
                    </m:r>
                  </m:oMath>
                </a14:m>
                <a:r>
                  <a:rPr lang="en-US" sz="2000" dirty="0"/>
                  <a:t> </a:t>
                </a:r>
              </a:p>
            </p:txBody>
          </p:sp>
        </mc:Choice>
        <mc:Fallback xmlns="">
          <p:sp>
            <p:nvSpPr>
              <p:cNvPr id="5" name="TextBox 4">
                <a:extLst>
                  <a:ext uri="{FF2B5EF4-FFF2-40B4-BE49-F238E27FC236}">
                    <a16:creationId xmlns:a16="http://schemas.microsoft.com/office/drawing/2014/main" id="{6D070967-9778-BEF2-72F8-64B20278C240}"/>
                  </a:ext>
                </a:extLst>
              </p:cNvPr>
              <p:cNvSpPr txBox="1">
                <a:spLocks noRot="1" noChangeAspect="1" noMove="1" noResize="1" noEditPoints="1" noAdjustHandles="1" noChangeArrowheads="1" noChangeShapeType="1" noTextEdit="1"/>
              </p:cNvSpPr>
              <p:nvPr/>
            </p:nvSpPr>
            <p:spPr>
              <a:xfrm>
                <a:off x="8619893" y="1180341"/>
                <a:ext cx="1471959" cy="331437"/>
              </a:xfrm>
              <a:prstGeom prst="rect">
                <a:avLst/>
              </a:prstGeom>
              <a:blipFill>
                <a:blip r:embed="rId5"/>
                <a:stretch>
                  <a:fillRect l="-7884" r="-2490" b="-25926"/>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536CA49E-CDCE-8F01-7512-5BBFC124EF0D}"/>
              </a:ext>
            </a:extLst>
          </p:cNvPr>
          <p:cNvGrpSpPr/>
          <p:nvPr/>
        </p:nvGrpSpPr>
        <p:grpSpPr>
          <a:xfrm>
            <a:off x="7253523" y="1611814"/>
            <a:ext cx="4548183" cy="792231"/>
            <a:chOff x="7253523" y="1611814"/>
            <a:chExt cx="4548183" cy="792231"/>
          </a:xfrm>
        </p:grpSpPr>
        <p:grpSp>
          <p:nvGrpSpPr>
            <p:cNvPr id="15" name="Group 14">
              <a:extLst>
                <a:ext uri="{FF2B5EF4-FFF2-40B4-BE49-F238E27FC236}">
                  <a16:creationId xmlns:a16="http://schemas.microsoft.com/office/drawing/2014/main" id="{589E8F03-B212-C49F-E0FE-734ED9FF1025}"/>
                </a:ext>
              </a:extLst>
            </p:cNvPr>
            <p:cNvGrpSpPr/>
            <p:nvPr/>
          </p:nvGrpSpPr>
          <p:grpSpPr>
            <a:xfrm>
              <a:off x="7253523" y="1611814"/>
              <a:ext cx="4548183" cy="792231"/>
              <a:chOff x="7253523" y="1611814"/>
              <a:chExt cx="4548183" cy="792231"/>
            </a:xfrm>
          </p:grpSpPr>
          <p:sp>
            <p:nvSpPr>
              <p:cNvPr id="6" name="Rectangle: Rounded Corners 74">
                <a:extLst>
                  <a:ext uri="{FF2B5EF4-FFF2-40B4-BE49-F238E27FC236}">
                    <a16:creationId xmlns:a16="http://schemas.microsoft.com/office/drawing/2014/main" id="{F341FE0F-03C4-2505-46B6-12CB7248F390}"/>
                  </a:ext>
                </a:extLst>
              </p:cNvPr>
              <p:cNvSpPr/>
              <p:nvPr/>
            </p:nvSpPr>
            <p:spPr bwMode="auto">
              <a:xfrm>
                <a:off x="7395692" y="1774544"/>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74">
                <a:extLst>
                  <a:ext uri="{FF2B5EF4-FFF2-40B4-BE49-F238E27FC236}">
                    <a16:creationId xmlns:a16="http://schemas.microsoft.com/office/drawing/2014/main" id="{CE3F53D3-A147-AF64-5D07-2C3D44C6EDB9}"/>
                  </a:ext>
                </a:extLst>
              </p:cNvPr>
              <p:cNvSpPr/>
              <p:nvPr/>
            </p:nvSpPr>
            <p:spPr bwMode="auto">
              <a:xfrm>
                <a:off x="8619893" y="1774544"/>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4">
                <a:extLst>
                  <a:ext uri="{FF2B5EF4-FFF2-40B4-BE49-F238E27FC236}">
                    <a16:creationId xmlns:a16="http://schemas.microsoft.com/office/drawing/2014/main" id="{2FD236A6-1AE5-D27F-67A6-1CD7C34F4034}"/>
                  </a:ext>
                </a:extLst>
              </p:cNvPr>
              <p:cNvSpPr/>
              <p:nvPr/>
            </p:nvSpPr>
            <p:spPr bwMode="auto">
              <a:xfrm>
                <a:off x="9888631" y="1774544"/>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74">
                <a:extLst>
                  <a:ext uri="{FF2B5EF4-FFF2-40B4-BE49-F238E27FC236}">
                    <a16:creationId xmlns:a16="http://schemas.microsoft.com/office/drawing/2014/main" id="{CAC21491-B4CA-F583-17B1-0DA9E79D0C5F}"/>
                  </a:ext>
                </a:extLst>
              </p:cNvPr>
              <p:cNvSpPr/>
              <p:nvPr/>
            </p:nvSpPr>
            <p:spPr bwMode="auto">
              <a:xfrm>
                <a:off x="11157369" y="1774543"/>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Devil face with solid fill with solid fill">
                <a:extLst>
                  <a:ext uri="{FF2B5EF4-FFF2-40B4-BE49-F238E27FC236}">
                    <a16:creationId xmlns:a16="http://schemas.microsoft.com/office/drawing/2014/main" id="{632BA23D-BF13-5694-D4FE-92CD354DCB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523" y="1611814"/>
                <a:ext cx="418603" cy="418603"/>
              </a:xfrm>
              <a:prstGeom prst="rect">
                <a:avLst/>
              </a:prstGeom>
            </p:spPr>
          </p:pic>
          <p:sp>
            <p:nvSpPr>
              <p:cNvPr id="11" name="Oval 10">
                <a:extLst>
                  <a:ext uri="{FF2B5EF4-FFF2-40B4-BE49-F238E27FC236}">
                    <a16:creationId xmlns:a16="http://schemas.microsoft.com/office/drawing/2014/main" id="{496129AB-8E5F-62B3-E515-17E2D82567E0}"/>
                  </a:ext>
                </a:extLst>
              </p:cNvPr>
              <p:cNvSpPr/>
              <p:nvPr/>
            </p:nvSpPr>
            <p:spPr bwMode="auto">
              <a:xfrm>
                <a:off x="753786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4BBBD9F-5378-D669-E582-C7AB0C440389}"/>
                  </a:ext>
                </a:extLst>
              </p:cNvPr>
              <p:cNvSpPr/>
              <p:nvPr/>
            </p:nvSpPr>
            <p:spPr bwMode="auto">
              <a:xfrm>
                <a:off x="8764859"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74A32077-6F47-F176-E774-6848C38113AF}"/>
                  </a:ext>
                </a:extLst>
              </p:cNvPr>
              <p:cNvSpPr/>
              <p:nvPr/>
            </p:nvSpPr>
            <p:spPr bwMode="auto">
              <a:xfrm>
                <a:off x="1003080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D91E609E-F9C3-50C2-27C4-8F6B7DC58205}"/>
                  </a:ext>
                </a:extLst>
              </p:cNvPr>
              <p:cNvSpPr/>
              <p:nvPr/>
            </p:nvSpPr>
            <p:spPr bwMode="auto">
              <a:xfrm>
                <a:off x="11299537"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 name="Oval 26">
              <a:extLst>
                <a:ext uri="{FF2B5EF4-FFF2-40B4-BE49-F238E27FC236}">
                  <a16:creationId xmlns:a16="http://schemas.microsoft.com/office/drawing/2014/main" id="{B7281442-B9A4-32C5-871B-3A756EF2B6F9}"/>
                </a:ext>
              </a:extLst>
            </p:cNvPr>
            <p:cNvSpPr/>
            <p:nvPr/>
          </p:nvSpPr>
          <p:spPr bwMode="auto">
            <a:xfrm>
              <a:off x="11299537" y="1909293"/>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Graphic 27" descr="Close with solid fill">
              <a:extLst>
                <a:ext uri="{FF2B5EF4-FFF2-40B4-BE49-F238E27FC236}">
                  <a16:creationId xmlns:a16="http://schemas.microsoft.com/office/drawing/2014/main" id="{4AF1EEB5-E5F7-1A4F-2262-507E06AF6B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99778" y="1809534"/>
              <a:ext cx="559517" cy="559517"/>
            </a:xfrm>
            <a:prstGeom prst="rect">
              <a:avLst/>
            </a:prstGeom>
          </p:spPr>
        </p:pic>
      </p:grpSp>
      <p:grpSp>
        <p:nvGrpSpPr>
          <p:cNvPr id="32" name="Group 31">
            <a:extLst>
              <a:ext uri="{FF2B5EF4-FFF2-40B4-BE49-F238E27FC236}">
                <a16:creationId xmlns:a16="http://schemas.microsoft.com/office/drawing/2014/main" id="{E518DCBC-B988-C14B-62EE-6CB6079F0247}"/>
              </a:ext>
            </a:extLst>
          </p:cNvPr>
          <p:cNvGrpSpPr/>
          <p:nvPr/>
        </p:nvGrpSpPr>
        <p:grpSpPr>
          <a:xfrm>
            <a:off x="7249807" y="3091211"/>
            <a:ext cx="3279445" cy="1326386"/>
            <a:chOff x="7249807" y="3091211"/>
            <a:chExt cx="3279445" cy="1326386"/>
          </a:xfrm>
        </p:grpSpPr>
        <p:grpSp>
          <p:nvGrpSpPr>
            <p:cNvPr id="16" name="Group 15">
              <a:extLst>
                <a:ext uri="{FF2B5EF4-FFF2-40B4-BE49-F238E27FC236}">
                  <a16:creationId xmlns:a16="http://schemas.microsoft.com/office/drawing/2014/main" id="{7DB2FA9A-82C9-3F93-D1FC-4557762316E0}"/>
                </a:ext>
              </a:extLst>
            </p:cNvPr>
            <p:cNvGrpSpPr/>
            <p:nvPr/>
          </p:nvGrpSpPr>
          <p:grpSpPr>
            <a:xfrm>
              <a:off x="7249807" y="3091211"/>
              <a:ext cx="3279445" cy="1326386"/>
              <a:chOff x="7253523" y="1611814"/>
              <a:chExt cx="3279445" cy="1326386"/>
            </a:xfrm>
          </p:grpSpPr>
          <p:sp>
            <p:nvSpPr>
              <p:cNvPr id="17" name="Rectangle: Rounded Corners 74">
                <a:extLst>
                  <a:ext uri="{FF2B5EF4-FFF2-40B4-BE49-F238E27FC236}">
                    <a16:creationId xmlns:a16="http://schemas.microsoft.com/office/drawing/2014/main" id="{9B2B0673-795B-7002-ACCC-87D7463D8A1C}"/>
                  </a:ext>
                </a:extLst>
              </p:cNvPr>
              <p:cNvSpPr/>
              <p:nvPr/>
            </p:nvSpPr>
            <p:spPr bwMode="auto">
              <a:xfrm>
                <a:off x="7395692" y="1774544"/>
                <a:ext cx="644337" cy="1163656"/>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74">
                <a:extLst>
                  <a:ext uri="{FF2B5EF4-FFF2-40B4-BE49-F238E27FC236}">
                    <a16:creationId xmlns:a16="http://schemas.microsoft.com/office/drawing/2014/main" id="{A2A7873C-D112-ABB5-D52C-CCF90A64FB8E}"/>
                  </a:ext>
                </a:extLst>
              </p:cNvPr>
              <p:cNvSpPr/>
              <p:nvPr/>
            </p:nvSpPr>
            <p:spPr bwMode="auto">
              <a:xfrm>
                <a:off x="8619893" y="1774544"/>
                <a:ext cx="644337" cy="1163656"/>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Rounded Corners 74">
                <a:extLst>
                  <a:ext uri="{FF2B5EF4-FFF2-40B4-BE49-F238E27FC236}">
                    <a16:creationId xmlns:a16="http://schemas.microsoft.com/office/drawing/2014/main" id="{F54DB63A-A068-55FF-9312-CB35685AEDE0}"/>
                  </a:ext>
                </a:extLst>
              </p:cNvPr>
              <p:cNvSpPr/>
              <p:nvPr/>
            </p:nvSpPr>
            <p:spPr bwMode="auto">
              <a:xfrm>
                <a:off x="9888631" y="1774544"/>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Devil face with solid fill with solid fill">
                <a:extLst>
                  <a:ext uri="{FF2B5EF4-FFF2-40B4-BE49-F238E27FC236}">
                    <a16:creationId xmlns:a16="http://schemas.microsoft.com/office/drawing/2014/main" id="{778DF226-15D8-8376-17BA-F97A4BFE61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523" y="1611814"/>
                <a:ext cx="418603" cy="418603"/>
              </a:xfrm>
              <a:prstGeom prst="rect">
                <a:avLst/>
              </a:prstGeom>
            </p:spPr>
          </p:pic>
          <p:sp>
            <p:nvSpPr>
              <p:cNvPr id="22" name="Oval 21">
                <a:extLst>
                  <a:ext uri="{FF2B5EF4-FFF2-40B4-BE49-F238E27FC236}">
                    <a16:creationId xmlns:a16="http://schemas.microsoft.com/office/drawing/2014/main" id="{9CD7C3B0-C979-3084-F1B4-85803FF7253E}"/>
                  </a:ext>
                </a:extLst>
              </p:cNvPr>
              <p:cNvSpPr/>
              <p:nvPr/>
            </p:nvSpPr>
            <p:spPr bwMode="auto">
              <a:xfrm>
                <a:off x="753786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15B1082-7510-918F-9EE6-E204030C5691}"/>
                  </a:ext>
                </a:extLst>
              </p:cNvPr>
              <p:cNvSpPr/>
              <p:nvPr/>
            </p:nvSpPr>
            <p:spPr bwMode="auto">
              <a:xfrm>
                <a:off x="8764859"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C2E551F-3773-72A2-3E80-A02E77F36993}"/>
                  </a:ext>
                </a:extLst>
              </p:cNvPr>
              <p:cNvSpPr/>
              <p:nvPr/>
            </p:nvSpPr>
            <p:spPr bwMode="auto">
              <a:xfrm>
                <a:off x="1003080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C88D846-E992-EF37-06E1-B6BCB979488D}"/>
                  </a:ext>
                </a:extLst>
              </p:cNvPr>
              <p:cNvSpPr/>
              <p:nvPr/>
            </p:nvSpPr>
            <p:spPr bwMode="auto">
              <a:xfrm>
                <a:off x="8768575" y="247348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Oval 25">
              <a:extLst>
                <a:ext uri="{FF2B5EF4-FFF2-40B4-BE49-F238E27FC236}">
                  <a16:creationId xmlns:a16="http://schemas.microsoft.com/office/drawing/2014/main" id="{308FDB16-68DF-224B-9CA3-B215D7122ABE}"/>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A560FE2-738B-4C0B-B905-3D92E53B289E}"/>
                </a:ext>
              </a:extLst>
            </p:cNvPr>
            <p:cNvSpPr/>
            <p:nvPr/>
          </p:nvSpPr>
          <p:spPr bwMode="auto">
            <a:xfrm>
              <a:off x="10027084" y="3394285"/>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Close with solid fill">
              <a:extLst>
                <a:ext uri="{FF2B5EF4-FFF2-40B4-BE49-F238E27FC236}">
                  <a16:creationId xmlns:a16="http://schemas.microsoft.com/office/drawing/2014/main" id="{9F47F330-8885-5E44-DBEF-24AE6C1FD2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27324" y="3301922"/>
              <a:ext cx="559517" cy="559517"/>
            </a:xfrm>
            <a:prstGeom prst="rect">
              <a:avLst/>
            </a:prstGeom>
          </p:spPr>
        </p:pic>
      </p:grpSp>
      <p:grpSp>
        <p:nvGrpSpPr>
          <p:cNvPr id="47" name="Group 46">
            <a:extLst>
              <a:ext uri="{FF2B5EF4-FFF2-40B4-BE49-F238E27FC236}">
                <a16:creationId xmlns:a16="http://schemas.microsoft.com/office/drawing/2014/main" id="{67CB8CC4-7D2C-CF4E-3BD3-70B221D30A2D}"/>
              </a:ext>
            </a:extLst>
          </p:cNvPr>
          <p:cNvGrpSpPr/>
          <p:nvPr/>
        </p:nvGrpSpPr>
        <p:grpSpPr>
          <a:xfrm>
            <a:off x="7240237" y="4873973"/>
            <a:ext cx="2010707" cy="1883666"/>
            <a:chOff x="7240237" y="4873973"/>
            <a:chExt cx="2010707" cy="1883666"/>
          </a:xfrm>
        </p:grpSpPr>
        <p:grpSp>
          <p:nvGrpSpPr>
            <p:cNvPr id="33" name="Group 32">
              <a:extLst>
                <a:ext uri="{FF2B5EF4-FFF2-40B4-BE49-F238E27FC236}">
                  <a16:creationId xmlns:a16="http://schemas.microsoft.com/office/drawing/2014/main" id="{6FADEE1F-8AAE-D9D6-21B8-61EF9F5F9EAA}"/>
                </a:ext>
              </a:extLst>
            </p:cNvPr>
            <p:cNvGrpSpPr/>
            <p:nvPr/>
          </p:nvGrpSpPr>
          <p:grpSpPr>
            <a:xfrm>
              <a:off x="7240237" y="4873973"/>
              <a:ext cx="2010707" cy="1883666"/>
              <a:chOff x="7249807" y="3091211"/>
              <a:chExt cx="2010707" cy="1883666"/>
            </a:xfrm>
          </p:grpSpPr>
          <p:grpSp>
            <p:nvGrpSpPr>
              <p:cNvPr id="34" name="Group 33">
                <a:extLst>
                  <a:ext uri="{FF2B5EF4-FFF2-40B4-BE49-F238E27FC236}">
                    <a16:creationId xmlns:a16="http://schemas.microsoft.com/office/drawing/2014/main" id="{13648055-1CA4-7657-EFF0-72B1E79DF691}"/>
                  </a:ext>
                </a:extLst>
              </p:cNvPr>
              <p:cNvGrpSpPr/>
              <p:nvPr/>
            </p:nvGrpSpPr>
            <p:grpSpPr>
              <a:xfrm>
                <a:off x="7249807" y="3091211"/>
                <a:ext cx="2010707" cy="1883666"/>
                <a:chOff x="7253523" y="1611814"/>
                <a:chExt cx="2010707" cy="1883666"/>
              </a:xfrm>
            </p:grpSpPr>
            <p:sp>
              <p:nvSpPr>
                <p:cNvPr id="38" name="Rectangle: Rounded Corners 74">
                  <a:extLst>
                    <a:ext uri="{FF2B5EF4-FFF2-40B4-BE49-F238E27FC236}">
                      <a16:creationId xmlns:a16="http://schemas.microsoft.com/office/drawing/2014/main" id="{55555108-3EF5-D11F-B4A5-60BE7DB2999A}"/>
                    </a:ext>
                  </a:extLst>
                </p:cNvPr>
                <p:cNvSpPr/>
                <p:nvPr/>
              </p:nvSpPr>
              <p:spPr bwMode="auto">
                <a:xfrm>
                  <a:off x="7395692" y="1774544"/>
                  <a:ext cx="644337" cy="1720936"/>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74">
                  <a:extLst>
                    <a:ext uri="{FF2B5EF4-FFF2-40B4-BE49-F238E27FC236}">
                      <a16:creationId xmlns:a16="http://schemas.microsoft.com/office/drawing/2014/main" id="{FDBF7FED-25B7-AF87-4B4E-910EDFBB7C09}"/>
                    </a:ext>
                  </a:extLst>
                </p:cNvPr>
                <p:cNvSpPr/>
                <p:nvPr/>
              </p:nvSpPr>
              <p:spPr bwMode="auto">
                <a:xfrm>
                  <a:off x="8619893" y="1774543"/>
                  <a:ext cx="644337" cy="17209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descr="Devil face with solid fill with solid fill">
                  <a:extLst>
                    <a:ext uri="{FF2B5EF4-FFF2-40B4-BE49-F238E27FC236}">
                      <a16:creationId xmlns:a16="http://schemas.microsoft.com/office/drawing/2014/main" id="{BAD4C849-217B-C6C2-445F-5BAF13888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523" y="1611814"/>
                  <a:ext cx="418603" cy="418603"/>
                </a:xfrm>
                <a:prstGeom prst="rect">
                  <a:avLst/>
                </a:prstGeom>
              </p:spPr>
            </p:pic>
            <p:sp>
              <p:nvSpPr>
                <p:cNvPr id="42" name="Oval 41">
                  <a:extLst>
                    <a:ext uri="{FF2B5EF4-FFF2-40B4-BE49-F238E27FC236}">
                      <a16:creationId xmlns:a16="http://schemas.microsoft.com/office/drawing/2014/main" id="{C9D6E28D-2540-77D1-0D4D-24D4868DF7B0}"/>
                    </a:ext>
                  </a:extLst>
                </p:cNvPr>
                <p:cNvSpPr/>
                <p:nvPr/>
              </p:nvSpPr>
              <p:spPr bwMode="auto">
                <a:xfrm>
                  <a:off x="753786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CA0AB8D-E974-E13C-7A11-C6DF2179E214}"/>
                    </a:ext>
                  </a:extLst>
                </p:cNvPr>
                <p:cNvSpPr/>
                <p:nvPr/>
              </p:nvSpPr>
              <p:spPr bwMode="auto">
                <a:xfrm>
                  <a:off x="8764859"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94D2226-90E4-DCAD-A340-9AA2901512CB}"/>
                    </a:ext>
                  </a:extLst>
                </p:cNvPr>
                <p:cNvSpPr/>
                <p:nvPr/>
              </p:nvSpPr>
              <p:spPr bwMode="auto">
                <a:xfrm>
                  <a:off x="8790878" y="3003086"/>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71D0152-097A-3B68-3D54-63CDB6D92F99}"/>
                    </a:ext>
                  </a:extLst>
                </p:cNvPr>
                <p:cNvSpPr/>
                <p:nvPr/>
              </p:nvSpPr>
              <p:spPr bwMode="auto">
                <a:xfrm>
                  <a:off x="8768575" y="247348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Oval 34">
                <a:extLst>
                  <a:ext uri="{FF2B5EF4-FFF2-40B4-BE49-F238E27FC236}">
                    <a16:creationId xmlns:a16="http://schemas.microsoft.com/office/drawing/2014/main" id="{24231F1E-7F0B-9728-AA69-F7B92143B459}"/>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A86DEA4A-254C-79C3-3867-CFA56948E1A3}"/>
                  </a:ext>
                </a:extLst>
              </p:cNvPr>
              <p:cNvSpPr/>
              <p:nvPr/>
            </p:nvSpPr>
            <p:spPr bwMode="auto">
              <a:xfrm>
                <a:off x="8787162" y="4495215"/>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Graphic 36" descr="Close with solid fill">
                <a:extLst>
                  <a:ext uri="{FF2B5EF4-FFF2-40B4-BE49-F238E27FC236}">
                    <a16:creationId xmlns:a16="http://schemas.microsoft.com/office/drawing/2014/main" id="{15F4251E-D8DD-2616-53AD-0EB4E968E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87403" y="4415358"/>
                <a:ext cx="559517" cy="559517"/>
              </a:xfrm>
              <a:prstGeom prst="rect">
                <a:avLst/>
              </a:prstGeom>
            </p:spPr>
          </p:pic>
        </p:grpSp>
        <p:sp>
          <p:nvSpPr>
            <p:cNvPr id="46" name="Oval 45">
              <a:extLst>
                <a:ext uri="{FF2B5EF4-FFF2-40B4-BE49-F238E27FC236}">
                  <a16:creationId xmlns:a16="http://schemas.microsoft.com/office/drawing/2014/main" id="{733A1E15-429B-B10B-924C-846731231A23}"/>
                </a:ext>
              </a:extLst>
            </p:cNvPr>
            <p:cNvSpPr/>
            <p:nvPr/>
          </p:nvSpPr>
          <p:spPr bwMode="auto">
            <a:xfrm>
              <a:off x="7534144" y="6283966"/>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0" name="Picture 39" descr="A cartoon of a person sweeping a rug&#10;&#10;AI-generated content may be incorrect.">
            <a:extLst>
              <a:ext uri="{FF2B5EF4-FFF2-40B4-BE49-F238E27FC236}">
                <a16:creationId xmlns:a16="http://schemas.microsoft.com/office/drawing/2014/main" id="{C9F3BFE1-BAD5-305D-5482-E8EB09685412}"/>
              </a:ext>
            </a:extLst>
          </p:cNvPr>
          <p:cNvPicPr>
            <a:picLocks noChangeAspect="1"/>
          </p:cNvPicPr>
          <p:nvPr/>
        </p:nvPicPr>
        <p:blipFill>
          <a:blip r:embed="rId10"/>
          <a:srcRect t="13839"/>
          <a:stretch/>
        </p:blipFill>
        <p:spPr>
          <a:xfrm>
            <a:off x="10387084" y="1376"/>
            <a:ext cx="1804916" cy="1555136"/>
          </a:xfrm>
          <a:prstGeom prst="rect">
            <a:avLst/>
          </a:prstGeom>
        </p:spPr>
      </p:pic>
    </p:spTree>
    <p:custDataLst>
      <p:tags r:id="rId1"/>
    </p:custDataLst>
    <p:extLst>
      <p:ext uri="{BB962C8B-B14F-4D97-AF65-F5344CB8AC3E}">
        <p14:creationId xmlns:p14="http://schemas.microsoft.com/office/powerpoint/2010/main" val="287207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EE79C-7A03-1BFD-A6C7-47714AA9D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28C46-42CA-8150-F40B-725C228AE7B3}"/>
              </a:ext>
            </a:extLst>
          </p:cNvPr>
          <p:cNvSpPr>
            <a:spLocks noGrp="1"/>
          </p:cNvSpPr>
          <p:nvPr>
            <p:ph type="title"/>
          </p:nvPr>
        </p:nvSpPr>
        <p:spPr/>
        <p:txBody>
          <a:bodyPr>
            <a:normAutofit/>
          </a:bodyPr>
          <a:lstStyle/>
          <a:p>
            <a:r>
              <a:rPr lang="en-US" dirty="0"/>
              <a:t>What can we do?</a:t>
            </a:r>
          </a:p>
        </p:txBody>
      </p:sp>
      <p:sp>
        <p:nvSpPr>
          <p:cNvPr id="4" name="Text Placeholder 3">
            <a:extLst>
              <a:ext uri="{FF2B5EF4-FFF2-40B4-BE49-F238E27FC236}">
                <a16:creationId xmlns:a16="http://schemas.microsoft.com/office/drawing/2014/main" id="{EABCBDDD-2E0B-5686-6117-FF09A75502A5}"/>
              </a:ext>
            </a:extLst>
          </p:cNvPr>
          <p:cNvSpPr>
            <a:spLocks noGrp="1"/>
          </p:cNvSpPr>
          <p:nvPr>
            <p:ph type="body" sz="quarter" idx="13"/>
          </p:nvPr>
        </p:nvSpPr>
        <p:spPr/>
        <p:txBody>
          <a:bodyPr/>
          <a:lstStyle/>
          <a:p>
            <a:endParaRPr lang="en-US"/>
          </a:p>
        </p:txBody>
      </p:sp>
      <p:sp>
        <p:nvSpPr>
          <p:cNvPr id="5" name="Rounded Rectangle 4">
            <a:extLst>
              <a:ext uri="{FF2B5EF4-FFF2-40B4-BE49-F238E27FC236}">
                <a16:creationId xmlns:a16="http://schemas.microsoft.com/office/drawing/2014/main" id="{19B76332-2152-5826-AF5E-2D6C2D56D26F}"/>
              </a:ext>
            </a:extLst>
          </p:cNvPr>
          <p:cNvSpPr/>
          <p:nvPr/>
        </p:nvSpPr>
        <p:spPr bwMode="auto">
          <a:xfrm>
            <a:off x="1192192"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74F7FDD4-EDF2-A528-5E66-459535230A4A}"/>
              </a:ext>
            </a:extLst>
          </p:cNvPr>
          <p:cNvSpPr/>
          <p:nvPr/>
        </p:nvSpPr>
        <p:spPr bwMode="auto">
          <a:xfrm>
            <a:off x="1192190"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7B5CFE91-3F1C-D783-B167-892FDEA4FDDB}"/>
              </a:ext>
            </a:extLst>
          </p:cNvPr>
          <p:cNvSpPr/>
          <p:nvPr/>
        </p:nvSpPr>
        <p:spPr bwMode="auto">
          <a:xfrm>
            <a:off x="1192190"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506ADB08-5F3B-5AF8-3768-124E2C0A7AF3}"/>
              </a:ext>
            </a:extLst>
          </p:cNvPr>
          <p:cNvCxnSpPr>
            <a:stCxn id="5" idx="2"/>
            <a:endCxn id="6" idx="0"/>
          </p:cNvCxnSpPr>
          <p:nvPr/>
        </p:nvCxnSpPr>
        <p:spPr>
          <a:xfrm flipH="1">
            <a:off x="3194611"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4BFD93-2C56-C7B3-2EF5-2AC1BFB602AC}"/>
              </a:ext>
            </a:extLst>
          </p:cNvPr>
          <p:cNvCxnSpPr>
            <a:stCxn id="6" idx="2"/>
            <a:endCxn id="7" idx="0"/>
          </p:cNvCxnSpPr>
          <p:nvPr/>
        </p:nvCxnSpPr>
        <p:spPr>
          <a:xfrm>
            <a:off x="3194611"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D3C7E1A-C903-031A-474D-4D36C4685979}"/>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FDC97DC-295F-B0F9-71CD-845321E81D42}"/>
              </a:ext>
            </a:extLst>
          </p:cNvPr>
          <p:cNvSpPr/>
          <p:nvPr/>
        </p:nvSpPr>
        <p:spPr bwMode="auto">
          <a:xfrm>
            <a:off x="6994967"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Rare</a:t>
            </a:r>
            <a:r>
              <a:rPr lang="en-US" sz="2400" dirty="0">
                <a:gradFill>
                  <a:gsLst>
                    <a:gs pos="0">
                      <a:srgbClr val="FFFFFF"/>
                    </a:gs>
                    <a:gs pos="100000">
                      <a:srgbClr val="FFFFFF"/>
                    </a:gs>
                  </a:gsLst>
                  <a:lin ang="5400000" scaled="0"/>
                </a:gradFill>
                <a:ea typeface="Segoe UI" pitchFamily="34" charset="0"/>
                <a:cs typeface="Segoe UI" pitchFamily="34" charset="0"/>
              </a:rPr>
              <a:t> TEE Failures</a:t>
            </a:r>
          </a:p>
        </p:txBody>
      </p:sp>
      <p:sp>
        <p:nvSpPr>
          <p:cNvPr id="14" name="Rounded Rectangle 13">
            <a:extLst>
              <a:ext uri="{FF2B5EF4-FFF2-40B4-BE49-F238E27FC236}">
                <a16:creationId xmlns:a16="http://schemas.microsoft.com/office/drawing/2014/main" id="{9A81945E-9A7A-0475-5F59-3F65B65F2B31}"/>
              </a:ext>
            </a:extLst>
          </p:cNvPr>
          <p:cNvSpPr/>
          <p:nvPr/>
        </p:nvSpPr>
        <p:spPr bwMode="auto">
          <a:xfrm>
            <a:off x="6994965"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59350E1E-6668-57F4-70D1-1915E5E76DAC}"/>
              </a:ext>
            </a:extLst>
          </p:cNvPr>
          <p:cNvSpPr/>
          <p:nvPr/>
        </p:nvSpPr>
        <p:spPr bwMode="auto">
          <a:xfrm>
            <a:off x="6994965"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A92CF40-3E03-1A81-8CBE-3A86311B5F04}"/>
              </a:ext>
            </a:extLst>
          </p:cNvPr>
          <p:cNvCxnSpPr>
            <a:stCxn id="13" idx="2"/>
            <a:endCxn id="14" idx="0"/>
          </p:cNvCxnSpPr>
          <p:nvPr/>
        </p:nvCxnSpPr>
        <p:spPr>
          <a:xfrm flipH="1">
            <a:off x="8997386"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D94E061-E63A-757C-8448-AF2E9B9E1B2A}"/>
              </a:ext>
            </a:extLst>
          </p:cNvPr>
          <p:cNvCxnSpPr>
            <a:stCxn id="14" idx="2"/>
            <a:endCxn id="15" idx="0"/>
          </p:cNvCxnSpPr>
          <p:nvPr/>
        </p:nvCxnSpPr>
        <p:spPr>
          <a:xfrm>
            <a:off x="8997386"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71B2D13-7BE1-BEBD-2E24-5803F0EC0EF1}"/>
              </a:ext>
            </a:extLst>
          </p:cNvPr>
          <p:cNvSpPr/>
          <p:nvPr/>
        </p:nvSpPr>
        <p:spPr bwMode="auto">
          <a:xfrm>
            <a:off x="5983941" y="-941294"/>
            <a:ext cx="8243047" cy="8633012"/>
          </a:xfrm>
          <a:prstGeom prst="rect">
            <a:avLst/>
          </a:prstGeom>
          <a:solidFill>
            <a:srgbClr val="000000">
              <a:alpha val="83137"/>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7501883"/>
      </p:ext>
    </p:extLst>
  </p:cSld>
  <p:clrMapOvr>
    <a:masterClrMapping/>
  </p:clrMapOvr>
  <p:transition advClick="0"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861E-303F-8A80-B66A-EAFA0EF4D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4A039-C9D1-8D19-0AA9-ECD836B93F93}"/>
              </a:ext>
            </a:extLst>
          </p:cNvPr>
          <p:cNvSpPr>
            <a:spLocks noGrp="1"/>
          </p:cNvSpPr>
          <p:nvPr>
            <p:ph type="title"/>
          </p:nvPr>
        </p:nvSpPr>
        <p:spPr/>
        <p:txBody>
          <a:bodyPr>
            <a:normAutofit/>
          </a:bodyPr>
          <a:lstStyle/>
          <a:p>
            <a:r>
              <a:rPr lang="en-US" dirty="0"/>
              <a:t>What can we do?</a:t>
            </a:r>
          </a:p>
        </p:txBody>
      </p:sp>
      <p:sp>
        <p:nvSpPr>
          <p:cNvPr id="4" name="Text Placeholder 3">
            <a:extLst>
              <a:ext uri="{FF2B5EF4-FFF2-40B4-BE49-F238E27FC236}">
                <a16:creationId xmlns:a16="http://schemas.microsoft.com/office/drawing/2014/main" id="{4BDA015D-1E3D-08B6-EE83-5EE079935943}"/>
              </a:ext>
            </a:extLst>
          </p:cNvPr>
          <p:cNvSpPr>
            <a:spLocks noGrp="1"/>
          </p:cNvSpPr>
          <p:nvPr>
            <p:ph type="body" sz="quarter" idx="13"/>
          </p:nvPr>
        </p:nvSpPr>
        <p:spPr/>
        <p:txBody>
          <a:bodyPr/>
          <a:lstStyle/>
          <a:p>
            <a:endParaRPr lang="en-US"/>
          </a:p>
        </p:txBody>
      </p:sp>
      <p:sp>
        <p:nvSpPr>
          <p:cNvPr id="5" name="Rounded Rectangle 4">
            <a:extLst>
              <a:ext uri="{FF2B5EF4-FFF2-40B4-BE49-F238E27FC236}">
                <a16:creationId xmlns:a16="http://schemas.microsoft.com/office/drawing/2014/main" id="{8B2267D3-0A49-FA86-EAAC-7236796378BF}"/>
              </a:ext>
            </a:extLst>
          </p:cNvPr>
          <p:cNvSpPr/>
          <p:nvPr/>
        </p:nvSpPr>
        <p:spPr bwMode="auto">
          <a:xfrm>
            <a:off x="1192192"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25FB9BA5-3EA0-7688-1CD6-6ADF0B9F4203}"/>
              </a:ext>
            </a:extLst>
          </p:cNvPr>
          <p:cNvSpPr/>
          <p:nvPr/>
        </p:nvSpPr>
        <p:spPr bwMode="auto">
          <a:xfrm>
            <a:off x="1192190"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EAC18742-93E0-0062-E7F0-76A5DAFB99F0}"/>
              </a:ext>
            </a:extLst>
          </p:cNvPr>
          <p:cNvSpPr/>
          <p:nvPr/>
        </p:nvSpPr>
        <p:spPr bwMode="auto">
          <a:xfrm>
            <a:off x="1192190"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14A399C8-7FE1-D84E-9F7A-91B5DD2D3ECF}"/>
              </a:ext>
            </a:extLst>
          </p:cNvPr>
          <p:cNvCxnSpPr>
            <a:stCxn id="5" idx="2"/>
            <a:endCxn id="6" idx="0"/>
          </p:cNvCxnSpPr>
          <p:nvPr/>
        </p:nvCxnSpPr>
        <p:spPr>
          <a:xfrm flipH="1">
            <a:off x="3194611"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7574805-2100-4B8F-3629-1829C4B1D773}"/>
              </a:ext>
            </a:extLst>
          </p:cNvPr>
          <p:cNvCxnSpPr>
            <a:stCxn id="6" idx="2"/>
            <a:endCxn id="7" idx="0"/>
          </p:cNvCxnSpPr>
          <p:nvPr/>
        </p:nvCxnSpPr>
        <p:spPr>
          <a:xfrm>
            <a:off x="3194611"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7CEC41-B643-C9E7-312E-E74F55BAB9B8}"/>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66BF867A-63C3-A490-8F8D-122460D017B0}"/>
              </a:ext>
            </a:extLst>
          </p:cNvPr>
          <p:cNvSpPr/>
          <p:nvPr/>
        </p:nvSpPr>
        <p:spPr bwMode="auto">
          <a:xfrm>
            <a:off x="6994967"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Rare</a:t>
            </a:r>
            <a:r>
              <a:rPr lang="en-US" sz="2400" dirty="0">
                <a:gradFill>
                  <a:gsLst>
                    <a:gs pos="0">
                      <a:srgbClr val="FFFFFF"/>
                    </a:gs>
                    <a:gs pos="100000">
                      <a:srgbClr val="FFFFFF"/>
                    </a:gs>
                  </a:gsLst>
                  <a:lin ang="5400000" scaled="0"/>
                </a:gradFill>
                <a:ea typeface="Segoe UI" pitchFamily="34" charset="0"/>
                <a:cs typeface="Segoe UI" pitchFamily="34" charset="0"/>
              </a:rPr>
              <a:t> TEE Failures</a:t>
            </a:r>
          </a:p>
        </p:txBody>
      </p:sp>
      <p:sp>
        <p:nvSpPr>
          <p:cNvPr id="14" name="Rounded Rectangle 13">
            <a:extLst>
              <a:ext uri="{FF2B5EF4-FFF2-40B4-BE49-F238E27FC236}">
                <a16:creationId xmlns:a16="http://schemas.microsoft.com/office/drawing/2014/main" id="{67055EC0-0784-CC2E-8DC2-91D9ACAF520C}"/>
              </a:ext>
            </a:extLst>
          </p:cNvPr>
          <p:cNvSpPr/>
          <p:nvPr/>
        </p:nvSpPr>
        <p:spPr bwMode="auto">
          <a:xfrm>
            <a:off x="6994965"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5F43E74A-2687-C1B5-6477-B823ADB35D8A}"/>
              </a:ext>
            </a:extLst>
          </p:cNvPr>
          <p:cNvSpPr/>
          <p:nvPr/>
        </p:nvSpPr>
        <p:spPr bwMode="auto">
          <a:xfrm>
            <a:off x="6994965"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F336FC3-FFB9-15C8-60E9-35DA84FD3A7B}"/>
              </a:ext>
            </a:extLst>
          </p:cNvPr>
          <p:cNvCxnSpPr>
            <a:stCxn id="13" idx="2"/>
            <a:endCxn id="14" idx="0"/>
          </p:cNvCxnSpPr>
          <p:nvPr/>
        </p:nvCxnSpPr>
        <p:spPr>
          <a:xfrm flipH="1">
            <a:off x="8997386"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78234E-765C-AAD7-9863-279B60B8F930}"/>
              </a:ext>
            </a:extLst>
          </p:cNvPr>
          <p:cNvCxnSpPr>
            <a:stCxn id="14" idx="2"/>
            <a:endCxn id="15" idx="0"/>
          </p:cNvCxnSpPr>
          <p:nvPr/>
        </p:nvCxnSpPr>
        <p:spPr>
          <a:xfrm>
            <a:off x="8997386"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E19CC87-E238-B687-5CAB-54090DB83CDF}"/>
              </a:ext>
            </a:extLst>
          </p:cNvPr>
          <p:cNvSpPr/>
          <p:nvPr/>
        </p:nvSpPr>
        <p:spPr bwMode="auto">
          <a:xfrm>
            <a:off x="-2097752" y="-941294"/>
            <a:ext cx="8243047" cy="8633012"/>
          </a:xfrm>
          <a:prstGeom prst="rect">
            <a:avLst/>
          </a:prstGeom>
          <a:solidFill>
            <a:srgbClr val="000000">
              <a:alpha val="83137"/>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8232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5177-C8D7-CF01-0937-EB8EF21EFE1B}"/>
              </a:ext>
            </a:extLst>
          </p:cNvPr>
          <p:cNvSpPr>
            <a:spLocks noGrp="1"/>
          </p:cNvSpPr>
          <p:nvPr>
            <p:ph type="title"/>
          </p:nvPr>
        </p:nvSpPr>
        <p:spPr/>
        <p:txBody>
          <a:bodyPr>
            <a:normAutofit/>
          </a:bodyPr>
          <a:lstStyle/>
          <a:p>
            <a:r>
              <a:rPr lang="en-US" dirty="0"/>
              <a:t>Dual notions of confirmation</a:t>
            </a:r>
          </a:p>
        </p:txBody>
      </p:sp>
      <p:sp>
        <p:nvSpPr>
          <p:cNvPr id="4" name="Text Placeholder 3">
            <a:extLst>
              <a:ext uri="{FF2B5EF4-FFF2-40B4-BE49-F238E27FC236}">
                <a16:creationId xmlns:a16="http://schemas.microsoft.com/office/drawing/2014/main" id="{F86ADCEE-233D-01E0-BA78-F5205AB773FA}"/>
              </a:ext>
            </a:extLst>
          </p:cNvPr>
          <p:cNvSpPr>
            <a:spLocks noGrp="1"/>
          </p:cNvSpPr>
          <p:nvPr>
            <p:ph type="body" sz="quarter" idx="13"/>
          </p:nvPr>
        </p:nvSpPr>
        <p:spPr/>
        <p:txBody>
          <a:bodyPr/>
          <a:lstStyle/>
          <a:p>
            <a:endParaRPr lang="en-US"/>
          </a:p>
        </p:txBody>
      </p:sp>
      <p:graphicFrame>
        <p:nvGraphicFramePr>
          <p:cNvPr id="5" name="Diagram 4">
            <a:extLst>
              <a:ext uri="{FF2B5EF4-FFF2-40B4-BE49-F238E27FC236}">
                <a16:creationId xmlns:a16="http://schemas.microsoft.com/office/drawing/2014/main" id="{3352D05C-5E49-CCD6-AA8A-455BF1D5DE10}"/>
              </a:ext>
            </a:extLst>
          </p:cNvPr>
          <p:cNvGraphicFramePr/>
          <p:nvPr>
            <p:extLst>
              <p:ext uri="{D42A27DB-BD31-4B8C-83A1-F6EECF244321}">
                <p14:modId xmlns:p14="http://schemas.microsoft.com/office/powerpoint/2010/main" val="3379218458"/>
              </p:ext>
            </p:extLst>
          </p:nvPr>
        </p:nvGraphicFramePr>
        <p:xfrm>
          <a:off x="0" y="1304764"/>
          <a:ext cx="7233024" cy="4914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9" name="Rectangular Callout 8">
                <a:extLst>
                  <a:ext uri="{FF2B5EF4-FFF2-40B4-BE49-F238E27FC236}">
                    <a16:creationId xmlns:a16="http://schemas.microsoft.com/office/drawing/2014/main" id="{860353E8-69A4-80FC-54B5-5147513FEDB1}"/>
                  </a:ext>
                </a:extLst>
              </p:cNvPr>
              <p:cNvSpPr/>
              <p:nvPr/>
            </p:nvSpPr>
            <p:spPr bwMode="auto">
              <a:xfrm>
                <a:off x="7597587" y="1304765"/>
                <a:ext cx="4397187" cy="698848"/>
              </a:xfrm>
              <a:prstGeom prst="wedgeRectCallout">
                <a:avLst>
                  <a:gd name="adj1" fmla="val -97343"/>
                  <a:gd name="adj2" fmla="val 88577"/>
                </a:avLst>
              </a:prstGeom>
              <a:noFill/>
              <a:ln w="57150">
                <a:solidFill>
                  <a:schemeClr val="accent2">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 to </a:t>
                </a:r>
                <a14:m>
                  <m:oMath xmlns:m="http://schemas.openxmlformats.org/officeDocument/2006/math">
                    <m:r>
                      <a:rPr lang="en-US" sz="2400" b="0" i="1" smtClean="0">
                        <a:latin typeface="Cambria Math" panose="02040503050406030204" pitchFamily="18" charset="0"/>
                      </a:rPr>
                      <m:t>𝑢</m:t>
                    </m:r>
                  </m:oMath>
                </a14:m>
                <a:r>
                  <a:rPr lang="en-US" sz="2400" dirty="0">
                    <a:gradFill>
                      <a:gsLst>
                        <a:gs pos="0">
                          <a:srgbClr val="FFFFFF"/>
                        </a:gs>
                        <a:gs pos="100000">
                          <a:srgbClr val="FFFFFF"/>
                        </a:gs>
                      </a:gsLst>
                      <a:lin ang="5400000" scaled="0"/>
                    </a:gradFill>
                    <a:ea typeface="Segoe UI" pitchFamily="34" charset="0"/>
                    <a:cs typeface="Segoe UI" pitchFamily="34" charset="0"/>
                  </a:rPr>
                  <a:t> crashes</a:t>
                </a:r>
              </a:p>
            </p:txBody>
          </p:sp>
        </mc:Choice>
        <mc:Fallback xmlns="">
          <p:sp>
            <p:nvSpPr>
              <p:cNvPr id="9" name="Rectangular Callout 8">
                <a:extLst>
                  <a:ext uri="{FF2B5EF4-FFF2-40B4-BE49-F238E27FC236}">
                    <a16:creationId xmlns:a16="http://schemas.microsoft.com/office/drawing/2014/main" id="{860353E8-69A4-80FC-54B5-5147513FEDB1}"/>
                  </a:ext>
                </a:extLst>
              </p:cNvPr>
              <p:cNvSpPr>
                <a:spLocks noRot="1" noChangeAspect="1" noMove="1" noResize="1" noEditPoints="1" noAdjustHandles="1" noChangeArrowheads="1" noChangeShapeType="1" noTextEdit="1"/>
              </p:cNvSpPr>
              <p:nvPr/>
            </p:nvSpPr>
            <p:spPr bwMode="auto">
              <a:xfrm>
                <a:off x="7597587" y="1304765"/>
                <a:ext cx="4397187" cy="698848"/>
              </a:xfrm>
              <a:prstGeom prst="wedgeRectCallout">
                <a:avLst>
                  <a:gd name="adj1" fmla="val -97343"/>
                  <a:gd name="adj2" fmla="val 88577"/>
                </a:avLst>
              </a:prstGeom>
              <a:blipFill>
                <a:blip r:embed="rId9"/>
                <a:stretch>
                  <a:fillRect/>
                </a:stretch>
              </a:blipFill>
              <a:ln w="57150">
                <a:solidFill>
                  <a:schemeClr val="accent2">
                    <a:lumMod val="50000"/>
                  </a:schemeClr>
                </a:solidFill>
                <a:prstDash val="dash"/>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DC4C1A8A-5E37-306D-CA5E-15E19DF29F8D}"/>
                  </a:ext>
                </a:extLst>
              </p:cNvPr>
              <p:cNvSpPr/>
              <p:nvPr/>
            </p:nvSpPr>
            <p:spPr bwMode="auto">
              <a:xfrm>
                <a:off x="7597588" y="5520567"/>
                <a:ext cx="4397188" cy="698848"/>
              </a:xfrm>
              <a:prstGeom prst="wedgeRectCallout">
                <a:avLst>
                  <a:gd name="adj1" fmla="val -97183"/>
                  <a:gd name="adj2" fmla="val -96144"/>
                </a:avLst>
              </a:prstGeom>
              <a:noFill/>
              <a:ln w="57150">
                <a:solidFill>
                  <a:schemeClr val="accent4">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 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 </m:t>
                    </m:r>
                  </m:oMath>
                </a14:m>
                <a:r>
                  <a:rPr lang="en-US" sz="2400" dirty="0">
                    <a:gradFill>
                      <a:gsLst>
                        <a:gs pos="0">
                          <a:srgbClr val="FFFFFF"/>
                        </a:gs>
                        <a:gs pos="100000">
                          <a:srgbClr val="FFFFFF"/>
                        </a:gs>
                      </a:gsLst>
                      <a:lin ang="5400000" scaled="0"/>
                    </a:gradFill>
                    <a:ea typeface="Segoe UI" pitchFamily="34" charset="0"/>
                    <a:cs typeface="Segoe UI" pitchFamily="34" charset="0"/>
                  </a:rPr>
                  <a:t>TEE platform failures</a:t>
                </a:r>
              </a:p>
            </p:txBody>
          </p:sp>
        </mc:Choice>
        <mc:Fallback xmlns="">
          <p:sp>
            <p:nvSpPr>
              <p:cNvPr id="10" name="Rectangular Callout 9">
                <a:extLst>
                  <a:ext uri="{FF2B5EF4-FFF2-40B4-BE49-F238E27FC236}">
                    <a16:creationId xmlns:a16="http://schemas.microsoft.com/office/drawing/2014/main" id="{DC4C1A8A-5E37-306D-CA5E-15E19DF29F8D}"/>
                  </a:ext>
                </a:extLst>
              </p:cNvPr>
              <p:cNvSpPr>
                <a:spLocks noRot="1" noChangeAspect="1" noMove="1" noResize="1" noEditPoints="1" noAdjustHandles="1" noChangeArrowheads="1" noChangeShapeType="1" noTextEdit="1"/>
              </p:cNvSpPr>
              <p:nvPr/>
            </p:nvSpPr>
            <p:spPr bwMode="auto">
              <a:xfrm>
                <a:off x="7597588" y="5520567"/>
                <a:ext cx="4397188" cy="698848"/>
              </a:xfrm>
              <a:prstGeom prst="wedgeRectCallout">
                <a:avLst>
                  <a:gd name="adj1" fmla="val -97183"/>
                  <a:gd name="adj2" fmla="val -96144"/>
                </a:avLst>
              </a:prstGeom>
              <a:blipFill>
                <a:blip r:embed="rId10"/>
                <a:stretch>
                  <a:fillRect/>
                </a:stretch>
              </a:blipFill>
              <a:ln w="57150">
                <a:solidFill>
                  <a:schemeClr val="accent4">
                    <a:lumMod val="75000"/>
                  </a:schemeClr>
                </a:solidFill>
                <a:prstDash val="dash"/>
                <a:headEnd type="none" w="med" len="med"/>
                <a:tailEnd type="none" w="med" len="med"/>
              </a:ln>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096453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BA51B1D-AB06-5D43-B568-C8EF403D5453}"/>
                                            </p:graphicEl>
                                          </p:spTgt>
                                        </p:tgtEl>
                                        <p:attrNameLst>
                                          <p:attrName>style.visibility</p:attrName>
                                        </p:attrNameLst>
                                      </p:cBhvr>
                                      <p:to>
                                        <p:strVal val="visible"/>
                                      </p:to>
                                    </p:set>
                                    <p:animEffect transition="in" filter="fade">
                                      <p:cBhvr>
                                        <p:cTn id="7" dur="500"/>
                                        <p:tgtEl>
                                          <p:spTgt spid="5">
                                            <p:graphicEl>
                                              <a:dgm id="{9BA51B1D-AB06-5D43-B568-C8EF403D54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9794FF35-D9C8-CE43-A847-4EDE1EA5E971}"/>
                                            </p:graphicEl>
                                          </p:spTgt>
                                        </p:tgtEl>
                                        <p:attrNameLst>
                                          <p:attrName>style.visibility</p:attrName>
                                        </p:attrNameLst>
                                      </p:cBhvr>
                                      <p:to>
                                        <p:strVal val="visible"/>
                                      </p:to>
                                    </p:set>
                                    <p:animEffect transition="in" filter="fade">
                                      <p:cBhvr>
                                        <p:cTn id="12" dur="500"/>
                                        <p:tgtEl>
                                          <p:spTgt spid="5">
                                            <p:graphicEl>
                                              <a:dgm id="{9794FF35-D9C8-CE43-A847-4EDE1EA5E97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anim calcmode="lin" valueType="num">
                                      <p:cBhvr>
                                        <p:cTn id="20" dur="500" fill="hold"/>
                                        <p:tgtEl>
                                          <p:spTgt spid="9"/>
                                        </p:tgtEl>
                                        <p:attrNameLst>
                                          <p:attrName>ppt_x</p:attrName>
                                        </p:attrNameLst>
                                      </p:cBhvr>
                                      <p:tavLst>
                                        <p:tav tm="0">
                                          <p:val>
                                            <p:fltVal val="0.5"/>
                                          </p:val>
                                        </p:tav>
                                        <p:tav tm="100000">
                                          <p:val>
                                            <p:strVal val="#ppt_x"/>
                                          </p:val>
                                        </p:tav>
                                      </p:tavLst>
                                    </p:anim>
                                    <p:anim calcmode="lin" valueType="num">
                                      <p:cBhvr>
                                        <p:cTn id="21" dur="500" fill="hold"/>
                                        <p:tgtEl>
                                          <p:spTgt spid="9"/>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52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fltVal val="0.5"/>
                                          </p:val>
                                        </p:tav>
                                        <p:tav tm="100000">
                                          <p:val>
                                            <p:strVal val="#ppt_x"/>
                                          </p:val>
                                        </p:tav>
                                      </p:tavLst>
                                    </p:anim>
                                    <p:anim calcmode="lin" valueType="num">
                                      <p:cBhvr>
                                        <p:cTn id="30"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EFF7-8A62-B271-077B-A49D56F16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F1F8A-93C2-C18A-ADAB-A132D6799448}"/>
              </a:ext>
            </a:extLst>
          </p:cNvPr>
          <p:cNvSpPr>
            <a:spLocks noGrp="1"/>
          </p:cNvSpPr>
          <p:nvPr>
            <p:ph type="title"/>
          </p:nvPr>
        </p:nvSpPr>
        <p:spPr/>
        <p:txBody>
          <a:bodyPr>
            <a:normAutofit/>
          </a:bodyPr>
          <a:lstStyle/>
          <a:p>
            <a:r>
              <a:rPr lang="en-GB" dirty="0"/>
              <a:t>Dual notions of confirmation</a:t>
            </a:r>
            <a:endParaRPr lang="en-US" dirty="0"/>
          </a:p>
        </p:txBody>
      </p:sp>
      <p:sp>
        <p:nvSpPr>
          <p:cNvPr id="4" name="Rectangle: Rounded Corners 3">
            <a:extLst>
              <a:ext uri="{FF2B5EF4-FFF2-40B4-BE49-F238E27FC236}">
                <a16:creationId xmlns:a16="http://schemas.microsoft.com/office/drawing/2014/main" id="{D8534B4F-7523-27CE-2C28-84DB3D3CC7A3}"/>
              </a:ext>
            </a:extLst>
          </p:cNvPr>
          <p:cNvSpPr/>
          <p:nvPr/>
        </p:nvSpPr>
        <p:spPr bwMode="auto">
          <a:xfrm>
            <a:off x="1522352" y="1939680"/>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BDE31FC-46C3-C066-7F1D-FC5386858550}"/>
              </a:ext>
            </a:extLst>
          </p:cNvPr>
          <p:cNvSpPr/>
          <p:nvPr/>
        </p:nvSpPr>
        <p:spPr bwMode="auto">
          <a:xfrm>
            <a:off x="2465327" y="1939680"/>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DD38A5A-A490-9F5D-8112-CA930B3E5C2D}"/>
              </a:ext>
            </a:extLst>
          </p:cNvPr>
          <p:cNvSpPr/>
          <p:nvPr/>
        </p:nvSpPr>
        <p:spPr bwMode="auto">
          <a:xfrm>
            <a:off x="3408302" y="1939680"/>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8491F44-269B-9AF0-DCE7-3407B43722B9}"/>
              </a:ext>
            </a:extLst>
          </p:cNvPr>
          <p:cNvSpPr/>
          <p:nvPr/>
        </p:nvSpPr>
        <p:spPr bwMode="auto">
          <a:xfrm>
            <a:off x="4354513" y="1939680"/>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DE4CA4E9-419B-683D-A5C3-C28D46461792}"/>
              </a:ext>
            </a:extLst>
          </p:cNvPr>
          <p:cNvCxnSpPr>
            <a:cxnSpLocks/>
          </p:cNvCxnSpPr>
          <p:nvPr/>
        </p:nvCxnSpPr>
        <p:spPr>
          <a:xfrm>
            <a:off x="4228225" y="1492554"/>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43F48C-917F-CC4A-59D0-E9262C813516}"/>
              </a:ext>
            </a:extLst>
          </p:cNvPr>
          <p:cNvSpPr txBox="1"/>
          <p:nvPr/>
        </p:nvSpPr>
        <p:spPr>
          <a:xfrm>
            <a:off x="9229159" y="1631965"/>
            <a:ext cx="2497105" cy="738664"/>
          </a:xfrm>
          <a:prstGeom prst="rect">
            <a:avLst/>
          </a:prstGeom>
          <a:noFill/>
        </p:spPr>
        <p:txBody>
          <a:bodyPr wrap="square" lIns="0" tIns="0" rIns="0" bIns="0" rtlCol="0">
            <a:spAutoFit/>
          </a:bodyPr>
          <a:lstStyle/>
          <a:p>
            <a:r>
              <a:rPr lang="en-GB" sz="1600" dirty="0"/>
              <a:t>Audited </a:t>
            </a:r>
          </a:p>
          <a:p>
            <a:r>
              <a:rPr lang="en-GB" sz="1600" dirty="0"/>
              <a:t>Committed</a:t>
            </a:r>
          </a:p>
          <a:p>
            <a:pPr algn="l"/>
            <a:r>
              <a:rPr lang="en-US" sz="1600" dirty="0"/>
              <a:t>Uncommitted</a:t>
            </a:r>
          </a:p>
        </p:txBody>
      </p:sp>
      <p:cxnSp>
        <p:nvCxnSpPr>
          <p:cNvPr id="15" name="Straight Arrow Connector 14">
            <a:extLst>
              <a:ext uri="{FF2B5EF4-FFF2-40B4-BE49-F238E27FC236}">
                <a16:creationId xmlns:a16="http://schemas.microsoft.com/office/drawing/2014/main" id="{8215CF20-53B1-16EC-D46B-490800477F46}"/>
              </a:ext>
            </a:extLst>
          </p:cNvPr>
          <p:cNvCxnSpPr>
            <a:cxnSpLocks/>
          </p:cNvCxnSpPr>
          <p:nvPr/>
        </p:nvCxnSpPr>
        <p:spPr>
          <a:xfrm>
            <a:off x="2315618" y="1492554"/>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D0D127D-164F-AF5E-2947-960333A88BFF}"/>
              </a:ext>
            </a:extLst>
          </p:cNvPr>
          <p:cNvSpPr/>
          <p:nvPr/>
        </p:nvSpPr>
        <p:spPr bwMode="auto">
          <a:xfrm>
            <a:off x="1527175" y="3236265"/>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B0371481-B822-2801-5CC5-AAA6EDC6BED1}"/>
              </a:ext>
            </a:extLst>
          </p:cNvPr>
          <p:cNvSpPr/>
          <p:nvPr/>
        </p:nvSpPr>
        <p:spPr bwMode="auto">
          <a:xfrm>
            <a:off x="2470150" y="3236265"/>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83542C6-FE5F-820C-B839-4A2491D7122D}"/>
              </a:ext>
            </a:extLst>
          </p:cNvPr>
          <p:cNvSpPr/>
          <p:nvPr/>
        </p:nvSpPr>
        <p:spPr bwMode="auto">
          <a:xfrm>
            <a:off x="3413125" y="3236265"/>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C9540DA7-CA3A-56AE-D464-4C34BBD64562}"/>
              </a:ext>
            </a:extLst>
          </p:cNvPr>
          <p:cNvSpPr/>
          <p:nvPr/>
        </p:nvSpPr>
        <p:spPr bwMode="auto">
          <a:xfrm>
            <a:off x="4359336" y="323626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88EF556F-B433-ADC8-CA5A-FECBE40DE1A1}"/>
              </a:ext>
            </a:extLst>
          </p:cNvPr>
          <p:cNvCxnSpPr>
            <a:cxnSpLocks/>
          </p:cNvCxnSpPr>
          <p:nvPr/>
        </p:nvCxnSpPr>
        <p:spPr>
          <a:xfrm>
            <a:off x="4330660" y="2789139"/>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8200BC-6506-35E1-A06D-504E10953A82}"/>
              </a:ext>
            </a:extLst>
          </p:cNvPr>
          <p:cNvCxnSpPr>
            <a:cxnSpLocks/>
          </p:cNvCxnSpPr>
          <p:nvPr/>
        </p:nvCxnSpPr>
        <p:spPr>
          <a:xfrm>
            <a:off x="4124385" y="2802685"/>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582082A6-A6B3-CADF-B75B-61A6D5C3B217}"/>
              </a:ext>
            </a:extLst>
          </p:cNvPr>
          <p:cNvSpPr/>
          <p:nvPr/>
        </p:nvSpPr>
        <p:spPr bwMode="auto">
          <a:xfrm>
            <a:off x="5305547" y="3251371"/>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FB6A9C27-4969-B4B0-2A10-B36826CF24D1}"/>
              </a:ext>
            </a:extLst>
          </p:cNvPr>
          <p:cNvSpPr/>
          <p:nvPr/>
        </p:nvSpPr>
        <p:spPr bwMode="auto">
          <a:xfrm>
            <a:off x="6248522" y="3237783"/>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07791A9-FBB1-6FFB-AC60-4C8FD22926F3}"/>
              </a:ext>
            </a:extLst>
          </p:cNvPr>
          <p:cNvSpPr/>
          <p:nvPr/>
        </p:nvSpPr>
        <p:spPr bwMode="auto">
          <a:xfrm>
            <a:off x="152235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A1726E3-A492-F17D-B29E-E453527B93A4}"/>
              </a:ext>
            </a:extLst>
          </p:cNvPr>
          <p:cNvSpPr/>
          <p:nvPr/>
        </p:nvSpPr>
        <p:spPr bwMode="auto">
          <a:xfrm>
            <a:off x="2465327"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B7C9157A-C73C-BBC3-527B-D1F0A4408B82}"/>
              </a:ext>
            </a:extLst>
          </p:cNvPr>
          <p:cNvSpPr/>
          <p:nvPr/>
        </p:nvSpPr>
        <p:spPr bwMode="auto">
          <a:xfrm>
            <a:off x="340830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390D9D93-A3C5-2ED4-5BAD-383A8E3D027F}"/>
              </a:ext>
            </a:extLst>
          </p:cNvPr>
          <p:cNvSpPr/>
          <p:nvPr/>
        </p:nvSpPr>
        <p:spPr bwMode="auto">
          <a:xfrm>
            <a:off x="4354513"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A47B75D2-A25E-9B34-ABAD-862E1D1753BB}"/>
              </a:ext>
            </a:extLst>
          </p:cNvPr>
          <p:cNvCxnSpPr>
            <a:cxnSpLocks/>
          </p:cNvCxnSpPr>
          <p:nvPr/>
        </p:nvCxnSpPr>
        <p:spPr>
          <a:xfrm>
            <a:off x="7070373" y="4059563"/>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2C18E8-B87E-4D66-D3A2-BCD8A3B2FD50}"/>
              </a:ext>
            </a:extLst>
          </p:cNvPr>
          <p:cNvCxnSpPr>
            <a:cxnSpLocks/>
          </p:cNvCxnSpPr>
          <p:nvPr/>
        </p:nvCxnSpPr>
        <p:spPr>
          <a:xfrm>
            <a:off x="5168828" y="4120493"/>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F3247931-3CC2-F878-0E75-EB07B0E15F8F}"/>
              </a:ext>
            </a:extLst>
          </p:cNvPr>
          <p:cNvSpPr/>
          <p:nvPr/>
        </p:nvSpPr>
        <p:spPr bwMode="auto">
          <a:xfrm>
            <a:off x="5300724"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8620FB1D-6301-7FDB-A520-EDD142814C96}"/>
              </a:ext>
            </a:extLst>
          </p:cNvPr>
          <p:cNvSpPr/>
          <p:nvPr/>
        </p:nvSpPr>
        <p:spPr bwMode="auto">
          <a:xfrm>
            <a:off x="6230757"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16433C6-2746-8606-7F3D-C600B84B26D0}"/>
              </a:ext>
            </a:extLst>
          </p:cNvPr>
          <p:cNvSpPr/>
          <p:nvPr/>
        </p:nvSpPr>
        <p:spPr bwMode="auto">
          <a:xfrm>
            <a:off x="7160790" y="452179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0910E033-BD3A-A8F7-6C18-E19830A843F0}"/>
              </a:ext>
            </a:extLst>
          </p:cNvPr>
          <p:cNvCxnSpPr>
            <a:cxnSpLocks/>
          </p:cNvCxnSpPr>
          <p:nvPr/>
        </p:nvCxnSpPr>
        <p:spPr>
          <a:xfrm>
            <a:off x="961523" y="1944572"/>
            <a:ext cx="0" cy="351607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A3E17BD-B0B2-DE13-9975-BEA89C7E3F26}"/>
              </a:ext>
            </a:extLst>
          </p:cNvPr>
          <p:cNvSpPr txBox="1"/>
          <p:nvPr/>
        </p:nvSpPr>
        <p:spPr>
          <a:xfrm rot="16200000">
            <a:off x="396967" y="3786792"/>
            <a:ext cx="650876" cy="246221"/>
          </a:xfrm>
          <a:prstGeom prst="rect">
            <a:avLst/>
          </a:prstGeom>
          <a:noFill/>
        </p:spPr>
        <p:txBody>
          <a:bodyPr wrap="square" lIns="0" tIns="0" rIns="0" bIns="0" rtlCol="0">
            <a:spAutoFit/>
          </a:bodyPr>
          <a:lstStyle/>
          <a:p>
            <a:pPr algn="l"/>
            <a:r>
              <a:rPr lang="en-GB" sz="1600" dirty="0"/>
              <a:t>time</a:t>
            </a:r>
            <a:endParaRPr lang="en-US" sz="1600" dirty="0"/>
          </a:p>
        </p:txBody>
      </p:sp>
      <p:sp>
        <p:nvSpPr>
          <p:cNvPr id="3" name="TextBox 2">
            <a:extLst>
              <a:ext uri="{FF2B5EF4-FFF2-40B4-BE49-F238E27FC236}">
                <a16:creationId xmlns:a16="http://schemas.microsoft.com/office/drawing/2014/main" id="{69DEEF54-3616-CDFA-D7AB-5A47576A0D80}"/>
              </a:ext>
            </a:extLst>
          </p:cNvPr>
          <p:cNvSpPr txBox="1"/>
          <p:nvPr/>
        </p:nvSpPr>
        <p:spPr>
          <a:xfrm>
            <a:off x="2017692" y="1161996"/>
            <a:ext cx="595851"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8" name="TextBox 7">
            <a:extLst>
              <a:ext uri="{FF2B5EF4-FFF2-40B4-BE49-F238E27FC236}">
                <a16:creationId xmlns:a16="http://schemas.microsoft.com/office/drawing/2014/main" id="{44475F1F-A9A6-A09B-15ED-00334C39F058}"/>
              </a:ext>
            </a:extLst>
          </p:cNvPr>
          <p:cNvSpPr txBox="1"/>
          <p:nvPr/>
        </p:nvSpPr>
        <p:spPr>
          <a:xfrm>
            <a:off x="3784174" y="1149536"/>
            <a:ext cx="984739" cy="246221"/>
          </a:xfrm>
          <a:prstGeom prst="rect">
            <a:avLst/>
          </a:prstGeom>
          <a:noFill/>
        </p:spPr>
        <p:txBody>
          <a:bodyPr wrap="square" lIns="0" tIns="0" rIns="0" bIns="0" rtlCol="0">
            <a:spAutoFit/>
          </a:bodyPr>
          <a:lstStyle/>
          <a:p>
            <a:pPr algn="ctr"/>
            <a:r>
              <a:rPr lang="en-GB" sz="1600" dirty="0"/>
              <a:t>Commit</a:t>
            </a:r>
            <a:endParaRPr lang="en-US" sz="1600" dirty="0"/>
          </a:p>
        </p:txBody>
      </p:sp>
      <p:sp>
        <p:nvSpPr>
          <p:cNvPr id="10" name="TextBox 9">
            <a:extLst>
              <a:ext uri="{FF2B5EF4-FFF2-40B4-BE49-F238E27FC236}">
                <a16:creationId xmlns:a16="http://schemas.microsoft.com/office/drawing/2014/main" id="{D254436A-FC28-86A7-0B58-36BEADD0C0B4}"/>
              </a:ext>
            </a:extLst>
          </p:cNvPr>
          <p:cNvSpPr txBox="1"/>
          <p:nvPr/>
        </p:nvSpPr>
        <p:spPr>
          <a:xfrm>
            <a:off x="3234119" y="2599572"/>
            <a:ext cx="2193082" cy="246221"/>
          </a:xfrm>
          <a:prstGeom prst="rect">
            <a:avLst/>
          </a:prstGeom>
          <a:noFill/>
        </p:spPr>
        <p:txBody>
          <a:bodyPr wrap="square" lIns="0" tIns="0" rIns="0" bIns="0" rtlCol="0">
            <a:spAutoFit/>
          </a:bodyPr>
          <a:lstStyle/>
          <a:p>
            <a:pPr algn="ctr"/>
            <a:r>
              <a:rPr lang="en-GB" sz="1600" dirty="0"/>
              <a:t>Audit/Commit</a:t>
            </a:r>
            <a:endParaRPr lang="en-US" sz="1600" dirty="0"/>
          </a:p>
        </p:txBody>
      </p:sp>
      <p:sp>
        <p:nvSpPr>
          <p:cNvPr id="11" name="TextBox 10">
            <a:extLst>
              <a:ext uri="{FF2B5EF4-FFF2-40B4-BE49-F238E27FC236}">
                <a16:creationId xmlns:a16="http://schemas.microsoft.com/office/drawing/2014/main" id="{BECA66C6-8374-285D-246B-91668364473F}"/>
              </a:ext>
            </a:extLst>
          </p:cNvPr>
          <p:cNvSpPr txBox="1"/>
          <p:nvPr/>
        </p:nvSpPr>
        <p:spPr>
          <a:xfrm>
            <a:off x="4858671" y="3870955"/>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13" name="TextBox 12">
            <a:extLst>
              <a:ext uri="{FF2B5EF4-FFF2-40B4-BE49-F238E27FC236}">
                <a16:creationId xmlns:a16="http://schemas.microsoft.com/office/drawing/2014/main" id="{AC3541EB-3D8D-5DF1-B014-1A0D84EA8C60}"/>
              </a:ext>
            </a:extLst>
          </p:cNvPr>
          <p:cNvSpPr txBox="1"/>
          <p:nvPr/>
        </p:nvSpPr>
        <p:spPr>
          <a:xfrm>
            <a:off x="6431574" y="3845407"/>
            <a:ext cx="1238311" cy="246221"/>
          </a:xfrm>
          <a:prstGeom prst="rect">
            <a:avLst/>
          </a:prstGeom>
          <a:noFill/>
        </p:spPr>
        <p:txBody>
          <a:bodyPr wrap="square" lIns="0" tIns="0" rIns="0" bIns="0" rtlCol="0">
            <a:spAutoFit/>
          </a:bodyPr>
          <a:lstStyle/>
          <a:p>
            <a:pPr algn="ctr"/>
            <a:r>
              <a:rPr lang="en-GB" sz="1600" dirty="0"/>
              <a:t>Commit</a:t>
            </a:r>
            <a:endParaRPr lang="en-US" sz="1600" dirty="0"/>
          </a:p>
        </p:txBody>
      </p:sp>
      <p:sp>
        <p:nvSpPr>
          <p:cNvPr id="19" name="Rectangle: Rounded Corners 18">
            <a:extLst>
              <a:ext uri="{FF2B5EF4-FFF2-40B4-BE49-F238E27FC236}">
                <a16:creationId xmlns:a16="http://schemas.microsoft.com/office/drawing/2014/main" id="{9BC033DC-3F23-33EE-CA28-FA9E6255238D}"/>
              </a:ext>
            </a:extLst>
          </p:cNvPr>
          <p:cNvSpPr/>
          <p:nvPr/>
        </p:nvSpPr>
        <p:spPr bwMode="auto">
          <a:xfrm>
            <a:off x="8869794" y="1697523"/>
            <a:ext cx="199594" cy="14272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46EC36C9-F150-4D12-1EB6-BC1919717EE8}"/>
              </a:ext>
            </a:extLst>
          </p:cNvPr>
          <p:cNvSpPr/>
          <p:nvPr/>
        </p:nvSpPr>
        <p:spPr bwMode="auto">
          <a:xfrm>
            <a:off x="8871454" y="1937662"/>
            <a:ext cx="199594" cy="14272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D6CE1E2-6EFD-54FC-9868-461C13A04E27}"/>
              </a:ext>
            </a:extLst>
          </p:cNvPr>
          <p:cNvSpPr/>
          <p:nvPr/>
        </p:nvSpPr>
        <p:spPr bwMode="auto">
          <a:xfrm>
            <a:off x="8869794" y="2179095"/>
            <a:ext cx="199594" cy="14272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Left Bracket 47">
            <a:extLst>
              <a:ext uri="{FF2B5EF4-FFF2-40B4-BE49-F238E27FC236}">
                <a16:creationId xmlns:a16="http://schemas.microsoft.com/office/drawing/2014/main" id="{EFBC676D-729C-2F12-AD65-86273C181E3E}"/>
              </a:ext>
            </a:extLst>
          </p:cNvPr>
          <p:cNvSpPr/>
          <p:nvPr/>
        </p:nvSpPr>
        <p:spPr>
          <a:xfrm rot="16200000">
            <a:off x="5890934" y="4492369"/>
            <a:ext cx="457333" cy="1901547"/>
          </a:xfrm>
          <a:prstGeom prst="leftBracket">
            <a:avLst>
              <a:gd name="adj" fmla="val 21843"/>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ounded Rectangular Callout 11">
            <a:extLst>
              <a:ext uri="{FF2B5EF4-FFF2-40B4-BE49-F238E27FC236}">
                <a16:creationId xmlns:a16="http://schemas.microsoft.com/office/drawing/2014/main" id="{F90F90D3-4087-066D-60D7-55E949FC9305}"/>
              </a:ext>
            </a:extLst>
          </p:cNvPr>
          <p:cNvSpPr/>
          <p:nvPr/>
        </p:nvSpPr>
        <p:spPr bwMode="auto">
          <a:xfrm>
            <a:off x="7455154" y="5443142"/>
            <a:ext cx="4185861" cy="1236372"/>
          </a:xfrm>
          <a:prstGeom prst="wedgeRoundRectCallout">
            <a:avLst>
              <a:gd name="adj1" fmla="val -59977"/>
              <a:gd name="adj2" fmla="val -39223"/>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r>
              <a:rPr lang="en-US" sz="2400" dirty="0">
                <a:gradFill>
                  <a:gsLst>
                    <a:gs pos="0">
                      <a:srgbClr val="FFFFFF"/>
                    </a:gs>
                    <a:gs pos="100000">
                      <a:srgbClr val="FFFFFF"/>
                    </a:gs>
                  </a:gsLst>
                  <a:lin ang="5400000" scaled="0"/>
                </a:gradFill>
                <a:ea typeface="Segoe UI" pitchFamily="34" charset="0"/>
                <a:cs typeface="Segoe UI" pitchFamily="34" charset="0"/>
              </a:rPr>
              <a:t> lets YOU choose the max allowed gap</a:t>
            </a:r>
          </a:p>
        </p:txBody>
      </p:sp>
    </p:spTree>
    <p:custDataLst>
      <p:tags r:id="rId1"/>
    </p:custDataLst>
    <p:extLst>
      <p:ext uri="{BB962C8B-B14F-4D97-AF65-F5344CB8AC3E}">
        <p14:creationId xmlns:p14="http://schemas.microsoft.com/office/powerpoint/2010/main" val="2185710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10"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par>
                                <p:cTn id="90" presetID="10" presetClass="entr" presetSubtype="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animBg="1"/>
      <p:bldP spid="21" grpId="0" animBg="1"/>
      <p:bldP spid="22" grpId="0" animBg="1"/>
      <p:bldP spid="23" grpId="0" animBg="1"/>
      <p:bldP spid="26" grpId="0" animBg="1"/>
      <p:bldP spid="27" grpId="0" animBg="1"/>
      <p:bldP spid="28" grpId="0" animBg="1"/>
      <p:bldP spid="29" grpId="0" animBg="1"/>
      <p:bldP spid="30" grpId="0" animBg="1"/>
      <p:bldP spid="31" grpId="0" animBg="1"/>
      <p:bldP spid="34" grpId="0" animBg="1"/>
      <p:bldP spid="35" grpId="0" animBg="1"/>
      <p:bldP spid="36" grpId="0" animBg="1"/>
      <p:bldP spid="3" grpId="0"/>
      <p:bldP spid="8" grpId="0"/>
      <p:bldP spid="10" grpId="0"/>
      <p:bldP spid="11" grpId="0"/>
      <p:bldP spid="13" grpId="0"/>
      <p:bldP spid="48"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8556-15CB-E69F-7E22-5B01A2781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4501A-1A90-90D4-6B30-B320E2CC257B}"/>
              </a:ext>
            </a:extLst>
          </p:cNvPr>
          <p:cNvSpPr>
            <a:spLocks noGrp="1"/>
          </p:cNvSpPr>
          <p:nvPr>
            <p:ph type="title"/>
          </p:nvPr>
        </p:nvSpPr>
        <p:spPr/>
        <p:txBody>
          <a:bodyPr>
            <a:normAutofit/>
          </a:bodyPr>
          <a:lstStyle/>
          <a:p>
            <a:r>
              <a:rPr lang="en-GB" dirty="0"/>
              <a:t>Dual notions of confirmation</a:t>
            </a:r>
            <a:endParaRPr lang="en-US" dirty="0"/>
          </a:p>
        </p:txBody>
      </p:sp>
      <p:sp>
        <p:nvSpPr>
          <p:cNvPr id="14" name="TextBox 13">
            <a:extLst>
              <a:ext uri="{FF2B5EF4-FFF2-40B4-BE49-F238E27FC236}">
                <a16:creationId xmlns:a16="http://schemas.microsoft.com/office/drawing/2014/main" id="{056136F6-3182-D795-20E5-B456E2647433}"/>
              </a:ext>
            </a:extLst>
          </p:cNvPr>
          <p:cNvSpPr txBox="1"/>
          <p:nvPr/>
        </p:nvSpPr>
        <p:spPr>
          <a:xfrm>
            <a:off x="9229159" y="1631965"/>
            <a:ext cx="2497105" cy="738664"/>
          </a:xfrm>
          <a:prstGeom prst="rect">
            <a:avLst/>
          </a:prstGeom>
          <a:noFill/>
        </p:spPr>
        <p:txBody>
          <a:bodyPr wrap="square" lIns="0" tIns="0" rIns="0" bIns="0" rtlCol="0">
            <a:spAutoFit/>
          </a:bodyPr>
          <a:lstStyle/>
          <a:p>
            <a:r>
              <a:rPr lang="en-GB" sz="1600" dirty="0"/>
              <a:t>Audited </a:t>
            </a:r>
          </a:p>
          <a:p>
            <a:r>
              <a:rPr lang="en-GB" sz="1600" dirty="0"/>
              <a:t>Committed</a:t>
            </a:r>
          </a:p>
          <a:p>
            <a:pPr algn="l"/>
            <a:r>
              <a:rPr lang="en-US" sz="1600" dirty="0"/>
              <a:t>Uncommitted</a:t>
            </a:r>
          </a:p>
        </p:txBody>
      </p:sp>
      <p:sp>
        <p:nvSpPr>
          <p:cNvPr id="28" name="Rectangle: Rounded Corners 27">
            <a:extLst>
              <a:ext uri="{FF2B5EF4-FFF2-40B4-BE49-F238E27FC236}">
                <a16:creationId xmlns:a16="http://schemas.microsoft.com/office/drawing/2014/main" id="{8CA23968-0051-1878-DDFA-B043579A4F69}"/>
              </a:ext>
            </a:extLst>
          </p:cNvPr>
          <p:cNvSpPr/>
          <p:nvPr/>
        </p:nvSpPr>
        <p:spPr bwMode="auto">
          <a:xfrm>
            <a:off x="152235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DAE695B8-0324-1116-B0DA-CBA7CD990327}"/>
              </a:ext>
            </a:extLst>
          </p:cNvPr>
          <p:cNvSpPr/>
          <p:nvPr/>
        </p:nvSpPr>
        <p:spPr bwMode="auto">
          <a:xfrm>
            <a:off x="2465327"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5E0C1FBF-65EE-26E3-DE8B-16005639D9D0}"/>
              </a:ext>
            </a:extLst>
          </p:cNvPr>
          <p:cNvSpPr/>
          <p:nvPr/>
        </p:nvSpPr>
        <p:spPr bwMode="auto">
          <a:xfrm>
            <a:off x="340830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CE4DC6A-2CC5-B129-27E6-7C52773ECA9A}"/>
              </a:ext>
            </a:extLst>
          </p:cNvPr>
          <p:cNvSpPr/>
          <p:nvPr/>
        </p:nvSpPr>
        <p:spPr bwMode="auto">
          <a:xfrm>
            <a:off x="4354513"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D3CA41C2-D11B-03EC-F5EC-13B95C1AF08F}"/>
              </a:ext>
            </a:extLst>
          </p:cNvPr>
          <p:cNvCxnSpPr>
            <a:cxnSpLocks/>
          </p:cNvCxnSpPr>
          <p:nvPr/>
        </p:nvCxnSpPr>
        <p:spPr>
          <a:xfrm>
            <a:off x="7070373" y="4059563"/>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870729-EA5D-F900-5280-A32F9D80585E}"/>
              </a:ext>
            </a:extLst>
          </p:cNvPr>
          <p:cNvCxnSpPr>
            <a:cxnSpLocks/>
          </p:cNvCxnSpPr>
          <p:nvPr/>
        </p:nvCxnSpPr>
        <p:spPr>
          <a:xfrm>
            <a:off x="5168828" y="4120493"/>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6842FF1-B5FC-6789-D835-CF4E93D917D4}"/>
              </a:ext>
            </a:extLst>
          </p:cNvPr>
          <p:cNvSpPr/>
          <p:nvPr/>
        </p:nvSpPr>
        <p:spPr bwMode="auto">
          <a:xfrm>
            <a:off x="5300724"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D34C9AF2-FEE5-5A5C-9B17-A3E078223BE6}"/>
              </a:ext>
            </a:extLst>
          </p:cNvPr>
          <p:cNvSpPr/>
          <p:nvPr/>
        </p:nvSpPr>
        <p:spPr bwMode="auto">
          <a:xfrm>
            <a:off x="6230757"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7CC976CD-1016-A4FB-AC37-542ADA93BC0F}"/>
              </a:ext>
            </a:extLst>
          </p:cNvPr>
          <p:cNvSpPr/>
          <p:nvPr/>
        </p:nvSpPr>
        <p:spPr bwMode="auto">
          <a:xfrm>
            <a:off x="7160790" y="452179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A97D29B6-99A4-43B5-8FD9-71F6B68EDE7E}"/>
              </a:ext>
            </a:extLst>
          </p:cNvPr>
          <p:cNvCxnSpPr>
            <a:cxnSpLocks/>
          </p:cNvCxnSpPr>
          <p:nvPr/>
        </p:nvCxnSpPr>
        <p:spPr>
          <a:xfrm>
            <a:off x="961523" y="1944572"/>
            <a:ext cx="0" cy="351607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0C1A38C-C399-FF38-9DD0-9959106773B7}"/>
              </a:ext>
            </a:extLst>
          </p:cNvPr>
          <p:cNvSpPr txBox="1"/>
          <p:nvPr/>
        </p:nvSpPr>
        <p:spPr>
          <a:xfrm rot="16200000">
            <a:off x="396967" y="3786792"/>
            <a:ext cx="650876" cy="246221"/>
          </a:xfrm>
          <a:prstGeom prst="rect">
            <a:avLst/>
          </a:prstGeom>
          <a:noFill/>
        </p:spPr>
        <p:txBody>
          <a:bodyPr wrap="square" lIns="0" tIns="0" rIns="0" bIns="0" rtlCol="0">
            <a:spAutoFit/>
          </a:bodyPr>
          <a:lstStyle/>
          <a:p>
            <a:pPr algn="l"/>
            <a:r>
              <a:rPr lang="en-GB" sz="1600" dirty="0"/>
              <a:t>time</a:t>
            </a:r>
            <a:endParaRPr lang="en-US" sz="1600" dirty="0"/>
          </a:p>
        </p:txBody>
      </p:sp>
      <p:sp>
        <p:nvSpPr>
          <p:cNvPr id="11" name="TextBox 10">
            <a:extLst>
              <a:ext uri="{FF2B5EF4-FFF2-40B4-BE49-F238E27FC236}">
                <a16:creationId xmlns:a16="http://schemas.microsoft.com/office/drawing/2014/main" id="{D0C30F20-C99A-28FE-61EF-B09A1229B4A0}"/>
              </a:ext>
            </a:extLst>
          </p:cNvPr>
          <p:cNvSpPr txBox="1"/>
          <p:nvPr/>
        </p:nvSpPr>
        <p:spPr>
          <a:xfrm>
            <a:off x="4858671" y="3870955"/>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13" name="TextBox 12">
            <a:extLst>
              <a:ext uri="{FF2B5EF4-FFF2-40B4-BE49-F238E27FC236}">
                <a16:creationId xmlns:a16="http://schemas.microsoft.com/office/drawing/2014/main" id="{E08EC713-0A3A-F98D-06C8-C02B3A671865}"/>
              </a:ext>
            </a:extLst>
          </p:cNvPr>
          <p:cNvSpPr txBox="1"/>
          <p:nvPr/>
        </p:nvSpPr>
        <p:spPr>
          <a:xfrm>
            <a:off x="6431574" y="3845407"/>
            <a:ext cx="1238311" cy="246221"/>
          </a:xfrm>
          <a:prstGeom prst="rect">
            <a:avLst/>
          </a:prstGeom>
          <a:noFill/>
        </p:spPr>
        <p:txBody>
          <a:bodyPr wrap="square" lIns="0" tIns="0" rIns="0" bIns="0" rtlCol="0">
            <a:spAutoFit/>
          </a:bodyPr>
          <a:lstStyle/>
          <a:p>
            <a:pPr algn="ctr"/>
            <a:r>
              <a:rPr lang="en-GB" sz="1600" dirty="0"/>
              <a:t>Commit</a:t>
            </a:r>
            <a:endParaRPr lang="en-US" sz="1600" dirty="0"/>
          </a:p>
        </p:txBody>
      </p:sp>
      <p:sp>
        <p:nvSpPr>
          <p:cNvPr id="19" name="Rectangle: Rounded Corners 18">
            <a:extLst>
              <a:ext uri="{FF2B5EF4-FFF2-40B4-BE49-F238E27FC236}">
                <a16:creationId xmlns:a16="http://schemas.microsoft.com/office/drawing/2014/main" id="{63301E97-DB02-E90D-3023-A9FBFFF92EEF}"/>
              </a:ext>
            </a:extLst>
          </p:cNvPr>
          <p:cNvSpPr/>
          <p:nvPr/>
        </p:nvSpPr>
        <p:spPr bwMode="auto">
          <a:xfrm>
            <a:off x="8869794" y="1697523"/>
            <a:ext cx="199594" cy="14272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F93CB96-BB71-FF5A-8935-CD4E7729B18F}"/>
              </a:ext>
            </a:extLst>
          </p:cNvPr>
          <p:cNvSpPr/>
          <p:nvPr/>
        </p:nvSpPr>
        <p:spPr bwMode="auto">
          <a:xfrm>
            <a:off x="8871454" y="1937662"/>
            <a:ext cx="199594" cy="14272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438F3023-91EC-06EB-736E-FABF2FAC543D}"/>
              </a:ext>
            </a:extLst>
          </p:cNvPr>
          <p:cNvSpPr/>
          <p:nvPr/>
        </p:nvSpPr>
        <p:spPr bwMode="auto">
          <a:xfrm>
            <a:off x="8869794" y="2179095"/>
            <a:ext cx="199594" cy="14272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194266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7EEF1-4213-0CC5-EB37-9E785D3A1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30813-9EA8-073D-C868-7148A66AF60B}"/>
              </a:ext>
            </a:extLst>
          </p:cNvPr>
          <p:cNvSpPr>
            <a:spLocks noGrp="1"/>
          </p:cNvSpPr>
          <p:nvPr>
            <p:ph type="title"/>
          </p:nvPr>
        </p:nvSpPr>
        <p:spPr/>
        <p:txBody>
          <a:bodyPr>
            <a:normAutofit/>
          </a:bodyPr>
          <a:lstStyle/>
          <a:p>
            <a:r>
              <a:rPr lang="en-GB" dirty="0"/>
              <a:t>Dual notions of confirmation</a:t>
            </a:r>
            <a:endParaRPr lang="en-US" dirty="0"/>
          </a:p>
        </p:txBody>
      </p:sp>
      <p:sp>
        <p:nvSpPr>
          <p:cNvPr id="14" name="TextBox 13">
            <a:extLst>
              <a:ext uri="{FF2B5EF4-FFF2-40B4-BE49-F238E27FC236}">
                <a16:creationId xmlns:a16="http://schemas.microsoft.com/office/drawing/2014/main" id="{431ED838-37C8-09C0-EA30-4DF26B34ED53}"/>
              </a:ext>
            </a:extLst>
          </p:cNvPr>
          <p:cNvSpPr txBox="1"/>
          <p:nvPr/>
        </p:nvSpPr>
        <p:spPr>
          <a:xfrm>
            <a:off x="9229159" y="1631965"/>
            <a:ext cx="2497105" cy="738664"/>
          </a:xfrm>
          <a:prstGeom prst="rect">
            <a:avLst/>
          </a:prstGeom>
          <a:noFill/>
        </p:spPr>
        <p:txBody>
          <a:bodyPr wrap="square" lIns="0" tIns="0" rIns="0" bIns="0" rtlCol="0">
            <a:spAutoFit/>
          </a:bodyPr>
          <a:lstStyle/>
          <a:p>
            <a:r>
              <a:rPr lang="en-GB" sz="1600" dirty="0"/>
              <a:t>Audited </a:t>
            </a:r>
          </a:p>
          <a:p>
            <a:r>
              <a:rPr lang="en-GB" sz="1600" dirty="0"/>
              <a:t>Committed</a:t>
            </a:r>
          </a:p>
          <a:p>
            <a:pPr algn="l"/>
            <a:r>
              <a:rPr lang="en-US" sz="1600" dirty="0"/>
              <a:t>Uncommitted</a:t>
            </a:r>
          </a:p>
        </p:txBody>
      </p:sp>
      <p:sp>
        <p:nvSpPr>
          <p:cNvPr id="28" name="Rectangle: Rounded Corners 27">
            <a:extLst>
              <a:ext uri="{FF2B5EF4-FFF2-40B4-BE49-F238E27FC236}">
                <a16:creationId xmlns:a16="http://schemas.microsoft.com/office/drawing/2014/main" id="{BBF2A76B-927B-BF9A-253E-39E5049ECC9D}"/>
              </a:ext>
            </a:extLst>
          </p:cNvPr>
          <p:cNvSpPr/>
          <p:nvPr/>
        </p:nvSpPr>
        <p:spPr bwMode="auto">
          <a:xfrm>
            <a:off x="1522352" y="2022974"/>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17B3D868-C386-7B80-3CB9-10211C733BB4}"/>
              </a:ext>
            </a:extLst>
          </p:cNvPr>
          <p:cNvSpPr/>
          <p:nvPr/>
        </p:nvSpPr>
        <p:spPr bwMode="auto">
          <a:xfrm>
            <a:off x="2465327" y="2022974"/>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1BAF46BD-8A2F-1FD2-2200-9852F141E4AF}"/>
              </a:ext>
            </a:extLst>
          </p:cNvPr>
          <p:cNvSpPr/>
          <p:nvPr/>
        </p:nvSpPr>
        <p:spPr bwMode="auto">
          <a:xfrm>
            <a:off x="3408302" y="2022974"/>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70DB8F3E-F34E-58B2-8F77-D88515625110}"/>
              </a:ext>
            </a:extLst>
          </p:cNvPr>
          <p:cNvSpPr/>
          <p:nvPr/>
        </p:nvSpPr>
        <p:spPr bwMode="auto">
          <a:xfrm>
            <a:off x="4354513" y="2022974"/>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25CF0516-1D0A-B45C-DDBC-6AA622BB5142}"/>
              </a:ext>
            </a:extLst>
          </p:cNvPr>
          <p:cNvCxnSpPr>
            <a:cxnSpLocks/>
          </p:cNvCxnSpPr>
          <p:nvPr/>
        </p:nvCxnSpPr>
        <p:spPr>
          <a:xfrm>
            <a:off x="7070373" y="1575848"/>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57C9F4-5B9C-7081-A13A-16C52196A9DC}"/>
              </a:ext>
            </a:extLst>
          </p:cNvPr>
          <p:cNvCxnSpPr>
            <a:cxnSpLocks/>
          </p:cNvCxnSpPr>
          <p:nvPr/>
        </p:nvCxnSpPr>
        <p:spPr>
          <a:xfrm>
            <a:off x="5168828" y="1636778"/>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B28B032-5520-9E9B-9CB6-C7D4181895F6}"/>
              </a:ext>
            </a:extLst>
          </p:cNvPr>
          <p:cNvSpPr/>
          <p:nvPr/>
        </p:nvSpPr>
        <p:spPr bwMode="auto">
          <a:xfrm>
            <a:off x="5300724" y="2038080"/>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A73FD241-3CA0-E4CC-81E5-8E9917638E38}"/>
              </a:ext>
            </a:extLst>
          </p:cNvPr>
          <p:cNvSpPr/>
          <p:nvPr/>
        </p:nvSpPr>
        <p:spPr bwMode="auto">
          <a:xfrm>
            <a:off x="6230757" y="2038080"/>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83BDA9C4-84C9-1B1B-C4A2-0902EC8A3A93}"/>
              </a:ext>
            </a:extLst>
          </p:cNvPr>
          <p:cNvSpPr/>
          <p:nvPr/>
        </p:nvSpPr>
        <p:spPr bwMode="auto">
          <a:xfrm>
            <a:off x="7160790" y="2038080"/>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DA98318A-F44A-29BB-EE84-7C5030372B5E}"/>
              </a:ext>
            </a:extLst>
          </p:cNvPr>
          <p:cNvCxnSpPr>
            <a:cxnSpLocks/>
          </p:cNvCxnSpPr>
          <p:nvPr/>
        </p:nvCxnSpPr>
        <p:spPr>
          <a:xfrm>
            <a:off x="961523" y="1944572"/>
            <a:ext cx="0" cy="351607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BE05BAC-E68E-AE40-6D54-9689792DAAC1}"/>
              </a:ext>
            </a:extLst>
          </p:cNvPr>
          <p:cNvSpPr txBox="1"/>
          <p:nvPr/>
        </p:nvSpPr>
        <p:spPr>
          <a:xfrm rot="16200000">
            <a:off x="396967" y="3786792"/>
            <a:ext cx="650876" cy="246221"/>
          </a:xfrm>
          <a:prstGeom prst="rect">
            <a:avLst/>
          </a:prstGeom>
          <a:noFill/>
        </p:spPr>
        <p:txBody>
          <a:bodyPr wrap="square" lIns="0" tIns="0" rIns="0" bIns="0" rtlCol="0">
            <a:spAutoFit/>
          </a:bodyPr>
          <a:lstStyle/>
          <a:p>
            <a:pPr algn="l"/>
            <a:r>
              <a:rPr lang="en-GB" sz="1600" dirty="0"/>
              <a:t>time</a:t>
            </a:r>
            <a:endParaRPr lang="en-US" sz="1600" dirty="0"/>
          </a:p>
        </p:txBody>
      </p:sp>
      <p:sp>
        <p:nvSpPr>
          <p:cNvPr id="11" name="TextBox 10">
            <a:extLst>
              <a:ext uri="{FF2B5EF4-FFF2-40B4-BE49-F238E27FC236}">
                <a16:creationId xmlns:a16="http://schemas.microsoft.com/office/drawing/2014/main" id="{D7E91CD9-9D76-9AFD-74AC-E7578E9C4C64}"/>
              </a:ext>
            </a:extLst>
          </p:cNvPr>
          <p:cNvSpPr txBox="1"/>
          <p:nvPr/>
        </p:nvSpPr>
        <p:spPr>
          <a:xfrm>
            <a:off x="4858671" y="1387240"/>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13" name="TextBox 12">
            <a:extLst>
              <a:ext uri="{FF2B5EF4-FFF2-40B4-BE49-F238E27FC236}">
                <a16:creationId xmlns:a16="http://schemas.microsoft.com/office/drawing/2014/main" id="{E669CC5C-6A0B-09E0-5A9C-A8F52CA58958}"/>
              </a:ext>
            </a:extLst>
          </p:cNvPr>
          <p:cNvSpPr txBox="1"/>
          <p:nvPr/>
        </p:nvSpPr>
        <p:spPr>
          <a:xfrm>
            <a:off x="6431574" y="1361692"/>
            <a:ext cx="1238311" cy="246221"/>
          </a:xfrm>
          <a:prstGeom prst="rect">
            <a:avLst/>
          </a:prstGeom>
          <a:noFill/>
        </p:spPr>
        <p:txBody>
          <a:bodyPr wrap="square" lIns="0" tIns="0" rIns="0" bIns="0" rtlCol="0">
            <a:spAutoFit/>
          </a:bodyPr>
          <a:lstStyle/>
          <a:p>
            <a:pPr algn="ctr"/>
            <a:r>
              <a:rPr lang="en-GB" sz="1600" dirty="0"/>
              <a:t>Commit</a:t>
            </a:r>
            <a:endParaRPr lang="en-US" sz="1600" dirty="0"/>
          </a:p>
        </p:txBody>
      </p:sp>
      <p:sp>
        <p:nvSpPr>
          <p:cNvPr id="19" name="Rectangle: Rounded Corners 18">
            <a:extLst>
              <a:ext uri="{FF2B5EF4-FFF2-40B4-BE49-F238E27FC236}">
                <a16:creationId xmlns:a16="http://schemas.microsoft.com/office/drawing/2014/main" id="{69957E4A-BA4F-2EE7-80E6-08CC4615D0E5}"/>
              </a:ext>
            </a:extLst>
          </p:cNvPr>
          <p:cNvSpPr/>
          <p:nvPr/>
        </p:nvSpPr>
        <p:spPr bwMode="auto">
          <a:xfrm>
            <a:off x="8869794" y="1697523"/>
            <a:ext cx="199594" cy="14272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209E5B53-2936-1271-B5D9-40D73F22BCF3}"/>
              </a:ext>
            </a:extLst>
          </p:cNvPr>
          <p:cNvSpPr/>
          <p:nvPr/>
        </p:nvSpPr>
        <p:spPr bwMode="auto">
          <a:xfrm>
            <a:off x="8871454" y="1937662"/>
            <a:ext cx="199594" cy="14272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3D24FA77-CE52-9505-7ECF-AA84DD1A0C1F}"/>
              </a:ext>
            </a:extLst>
          </p:cNvPr>
          <p:cNvSpPr/>
          <p:nvPr/>
        </p:nvSpPr>
        <p:spPr bwMode="auto">
          <a:xfrm>
            <a:off x="8869794" y="2179095"/>
            <a:ext cx="199594" cy="14272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27">
            <a:extLst>
              <a:ext uri="{FF2B5EF4-FFF2-40B4-BE49-F238E27FC236}">
                <a16:creationId xmlns:a16="http://schemas.microsoft.com/office/drawing/2014/main" id="{FDFF3386-3CDD-3079-C0A5-9D5CA3479F6A}"/>
              </a:ext>
            </a:extLst>
          </p:cNvPr>
          <p:cNvSpPr/>
          <p:nvPr/>
        </p:nvSpPr>
        <p:spPr bwMode="auto">
          <a:xfrm>
            <a:off x="1522352" y="3497047"/>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28">
            <a:extLst>
              <a:ext uri="{FF2B5EF4-FFF2-40B4-BE49-F238E27FC236}">
                <a16:creationId xmlns:a16="http://schemas.microsoft.com/office/drawing/2014/main" id="{70D2CD08-38EF-EE74-1655-493CAA2836C4}"/>
              </a:ext>
            </a:extLst>
          </p:cNvPr>
          <p:cNvSpPr/>
          <p:nvPr/>
        </p:nvSpPr>
        <p:spPr bwMode="auto">
          <a:xfrm>
            <a:off x="2465327" y="3497047"/>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29">
            <a:extLst>
              <a:ext uri="{FF2B5EF4-FFF2-40B4-BE49-F238E27FC236}">
                <a16:creationId xmlns:a16="http://schemas.microsoft.com/office/drawing/2014/main" id="{BB8C8111-84C3-C653-E577-1594FF88EB42}"/>
              </a:ext>
            </a:extLst>
          </p:cNvPr>
          <p:cNvSpPr/>
          <p:nvPr/>
        </p:nvSpPr>
        <p:spPr bwMode="auto">
          <a:xfrm>
            <a:off x="3408302" y="3497047"/>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30">
            <a:extLst>
              <a:ext uri="{FF2B5EF4-FFF2-40B4-BE49-F238E27FC236}">
                <a16:creationId xmlns:a16="http://schemas.microsoft.com/office/drawing/2014/main" id="{0342AB9C-A1F7-7835-6E8A-6C2BDD611E46}"/>
              </a:ext>
            </a:extLst>
          </p:cNvPr>
          <p:cNvSpPr/>
          <p:nvPr/>
        </p:nvSpPr>
        <p:spPr bwMode="auto">
          <a:xfrm>
            <a:off x="4354513" y="3497047"/>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FA600C31-15DA-A725-6048-EC9DFC34DB9F}"/>
              </a:ext>
            </a:extLst>
          </p:cNvPr>
          <p:cNvCxnSpPr>
            <a:cxnSpLocks/>
          </p:cNvCxnSpPr>
          <p:nvPr/>
        </p:nvCxnSpPr>
        <p:spPr>
          <a:xfrm>
            <a:off x="7070373" y="3049921"/>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2588B59-4795-E920-865C-704CD72BB12E}"/>
              </a:ext>
            </a:extLst>
          </p:cNvPr>
          <p:cNvCxnSpPr>
            <a:cxnSpLocks/>
          </p:cNvCxnSpPr>
          <p:nvPr/>
        </p:nvCxnSpPr>
        <p:spPr>
          <a:xfrm>
            <a:off x="5168828" y="3110851"/>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Rounded Corners 33">
            <a:extLst>
              <a:ext uri="{FF2B5EF4-FFF2-40B4-BE49-F238E27FC236}">
                <a16:creationId xmlns:a16="http://schemas.microsoft.com/office/drawing/2014/main" id="{7F05925D-E6A3-89CF-BF64-E8A02C571785}"/>
              </a:ext>
            </a:extLst>
          </p:cNvPr>
          <p:cNvSpPr/>
          <p:nvPr/>
        </p:nvSpPr>
        <p:spPr bwMode="auto">
          <a:xfrm>
            <a:off x="5300724" y="3512153"/>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34">
            <a:extLst>
              <a:ext uri="{FF2B5EF4-FFF2-40B4-BE49-F238E27FC236}">
                <a16:creationId xmlns:a16="http://schemas.microsoft.com/office/drawing/2014/main" id="{ABFC2ABF-6FE5-B752-D1CF-438C30374C02}"/>
              </a:ext>
            </a:extLst>
          </p:cNvPr>
          <p:cNvSpPr/>
          <p:nvPr/>
        </p:nvSpPr>
        <p:spPr bwMode="auto">
          <a:xfrm>
            <a:off x="6230757" y="3512153"/>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CD4AC914-E565-BB42-C1E6-DFD2904D0185}"/>
              </a:ext>
            </a:extLst>
          </p:cNvPr>
          <p:cNvSpPr txBox="1"/>
          <p:nvPr/>
        </p:nvSpPr>
        <p:spPr>
          <a:xfrm>
            <a:off x="4858671" y="2861313"/>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47" name="TextBox 46">
            <a:extLst>
              <a:ext uri="{FF2B5EF4-FFF2-40B4-BE49-F238E27FC236}">
                <a16:creationId xmlns:a16="http://schemas.microsoft.com/office/drawing/2014/main" id="{4A52FF48-5D0A-26DE-0741-B21C9375B7E8}"/>
              </a:ext>
            </a:extLst>
          </p:cNvPr>
          <p:cNvSpPr txBox="1"/>
          <p:nvPr/>
        </p:nvSpPr>
        <p:spPr>
          <a:xfrm>
            <a:off x="6431574" y="2835765"/>
            <a:ext cx="1238311" cy="246221"/>
          </a:xfrm>
          <a:prstGeom prst="rect">
            <a:avLst/>
          </a:prstGeom>
          <a:noFill/>
        </p:spPr>
        <p:txBody>
          <a:bodyPr wrap="square" lIns="0" tIns="0" rIns="0" bIns="0" rtlCol="0">
            <a:spAutoFit/>
          </a:bodyPr>
          <a:lstStyle/>
          <a:p>
            <a:pPr algn="ctr"/>
            <a:r>
              <a:rPr lang="en-GB" sz="1600" dirty="0"/>
              <a:t>Commit</a:t>
            </a:r>
            <a:endParaRPr lang="en-US" sz="1600" dirty="0"/>
          </a:p>
        </p:txBody>
      </p:sp>
      <p:sp>
        <p:nvSpPr>
          <p:cNvPr id="49" name="Rectangle: Rounded Corners 27">
            <a:extLst>
              <a:ext uri="{FF2B5EF4-FFF2-40B4-BE49-F238E27FC236}">
                <a16:creationId xmlns:a16="http://schemas.microsoft.com/office/drawing/2014/main" id="{937F9E98-C297-ECEF-7C55-822972221E62}"/>
              </a:ext>
            </a:extLst>
          </p:cNvPr>
          <p:cNvSpPr/>
          <p:nvPr/>
        </p:nvSpPr>
        <p:spPr bwMode="auto">
          <a:xfrm>
            <a:off x="1520790" y="4793462"/>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Rounded Corners 28">
            <a:extLst>
              <a:ext uri="{FF2B5EF4-FFF2-40B4-BE49-F238E27FC236}">
                <a16:creationId xmlns:a16="http://schemas.microsoft.com/office/drawing/2014/main" id="{992A1407-8D24-8E01-226A-EBD6F3C859F1}"/>
              </a:ext>
            </a:extLst>
          </p:cNvPr>
          <p:cNvSpPr/>
          <p:nvPr/>
        </p:nvSpPr>
        <p:spPr bwMode="auto">
          <a:xfrm>
            <a:off x="2463765" y="4793462"/>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Rounded Corners 29">
            <a:extLst>
              <a:ext uri="{FF2B5EF4-FFF2-40B4-BE49-F238E27FC236}">
                <a16:creationId xmlns:a16="http://schemas.microsoft.com/office/drawing/2014/main" id="{0E198E8E-F76E-BFEA-5C9F-84FD482C949E}"/>
              </a:ext>
            </a:extLst>
          </p:cNvPr>
          <p:cNvSpPr/>
          <p:nvPr/>
        </p:nvSpPr>
        <p:spPr bwMode="auto">
          <a:xfrm>
            <a:off x="3406740" y="4793462"/>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30">
            <a:extLst>
              <a:ext uri="{FF2B5EF4-FFF2-40B4-BE49-F238E27FC236}">
                <a16:creationId xmlns:a16="http://schemas.microsoft.com/office/drawing/2014/main" id="{413F6A3A-60DB-B00D-FECE-3BC0259628AB}"/>
              </a:ext>
            </a:extLst>
          </p:cNvPr>
          <p:cNvSpPr/>
          <p:nvPr/>
        </p:nvSpPr>
        <p:spPr bwMode="auto">
          <a:xfrm>
            <a:off x="4352951" y="4793462"/>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E8714751-15EA-BF69-3703-7BBF3ACD9638}"/>
              </a:ext>
            </a:extLst>
          </p:cNvPr>
          <p:cNvCxnSpPr>
            <a:cxnSpLocks/>
          </p:cNvCxnSpPr>
          <p:nvPr/>
        </p:nvCxnSpPr>
        <p:spPr>
          <a:xfrm>
            <a:off x="5450072" y="4420478"/>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2CEFBB-C8A0-8B56-B8C6-6C20C579D923}"/>
              </a:ext>
            </a:extLst>
          </p:cNvPr>
          <p:cNvCxnSpPr>
            <a:cxnSpLocks/>
          </p:cNvCxnSpPr>
          <p:nvPr/>
        </p:nvCxnSpPr>
        <p:spPr>
          <a:xfrm>
            <a:off x="5167266" y="4407266"/>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4AD6EF0-EBE3-EF1C-0203-507C8180E9B8}"/>
              </a:ext>
            </a:extLst>
          </p:cNvPr>
          <p:cNvSpPr txBox="1"/>
          <p:nvPr/>
        </p:nvSpPr>
        <p:spPr>
          <a:xfrm>
            <a:off x="4573195" y="4166037"/>
            <a:ext cx="1753753" cy="246221"/>
          </a:xfrm>
          <a:prstGeom prst="rect">
            <a:avLst/>
          </a:prstGeom>
          <a:noFill/>
        </p:spPr>
        <p:txBody>
          <a:bodyPr wrap="square" lIns="0" tIns="0" rIns="0" bIns="0" rtlCol="0">
            <a:spAutoFit/>
          </a:bodyPr>
          <a:lstStyle/>
          <a:p>
            <a:pPr algn="ctr"/>
            <a:r>
              <a:rPr lang="en-GB" sz="1600" dirty="0"/>
              <a:t>Audit / Commit</a:t>
            </a:r>
            <a:endParaRPr lang="en-US" sz="1600" dirty="0"/>
          </a:p>
        </p:txBody>
      </p:sp>
      <p:sp>
        <p:nvSpPr>
          <p:cNvPr id="60" name="TextBox 59">
            <a:extLst>
              <a:ext uri="{FF2B5EF4-FFF2-40B4-BE49-F238E27FC236}">
                <a16:creationId xmlns:a16="http://schemas.microsoft.com/office/drawing/2014/main" id="{6E3BD458-27C4-B465-C805-AA75F734EED1}"/>
              </a:ext>
            </a:extLst>
          </p:cNvPr>
          <p:cNvSpPr txBox="1"/>
          <p:nvPr/>
        </p:nvSpPr>
        <p:spPr>
          <a:xfrm>
            <a:off x="8264856" y="3715984"/>
            <a:ext cx="2965621" cy="246221"/>
          </a:xfrm>
          <a:prstGeom prst="rect">
            <a:avLst/>
          </a:prstGeom>
          <a:noFill/>
        </p:spPr>
        <p:txBody>
          <a:bodyPr wrap="square" lIns="0" tIns="0" rIns="0" bIns="0" rtlCol="0">
            <a:spAutoFit/>
          </a:bodyPr>
          <a:lstStyle/>
          <a:p>
            <a:pPr algn="l"/>
            <a:r>
              <a:rPr lang="en-US" sz="1600" dirty="0"/>
              <a:t>On benign crashes</a:t>
            </a:r>
          </a:p>
        </p:txBody>
      </p:sp>
      <p:sp>
        <p:nvSpPr>
          <p:cNvPr id="61" name="TextBox 60">
            <a:extLst>
              <a:ext uri="{FF2B5EF4-FFF2-40B4-BE49-F238E27FC236}">
                <a16:creationId xmlns:a16="http://schemas.microsoft.com/office/drawing/2014/main" id="{05A9C734-CEC2-77BB-D57A-3F01B3AEF336}"/>
              </a:ext>
            </a:extLst>
          </p:cNvPr>
          <p:cNvSpPr txBox="1"/>
          <p:nvPr/>
        </p:nvSpPr>
        <p:spPr>
          <a:xfrm>
            <a:off x="8264856" y="4914256"/>
            <a:ext cx="2965621" cy="246221"/>
          </a:xfrm>
          <a:prstGeom prst="rect">
            <a:avLst/>
          </a:prstGeom>
          <a:noFill/>
        </p:spPr>
        <p:txBody>
          <a:bodyPr wrap="square" lIns="0" tIns="0" rIns="0" bIns="0" rtlCol="0">
            <a:spAutoFit/>
          </a:bodyPr>
          <a:lstStyle/>
          <a:p>
            <a:pPr algn="l"/>
            <a:r>
              <a:rPr lang="en-US" sz="1600" dirty="0"/>
              <a:t>On </a:t>
            </a:r>
            <a:r>
              <a:rPr lang="en-US" sz="1600" i="1" u="sng" dirty="0"/>
              <a:t>rare</a:t>
            </a:r>
            <a:r>
              <a:rPr lang="en-US" sz="1600" dirty="0"/>
              <a:t> TEE failures </a:t>
            </a:r>
          </a:p>
        </p:txBody>
      </p:sp>
      <p:pic>
        <p:nvPicPr>
          <p:cNvPr id="3" name="Picture 2" descr="A cartoon of a person sweeping a rug&#10;&#10;AI-generated content may be incorrect.">
            <a:extLst>
              <a:ext uri="{FF2B5EF4-FFF2-40B4-BE49-F238E27FC236}">
                <a16:creationId xmlns:a16="http://schemas.microsoft.com/office/drawing/2014/main" id="{BFFA50EC-EE8B-F77D-49AA-6133BAE73BF3}"/>
              </a:ext>
            </a:extLst>
          </p:cNvPr>
          <p:cNvPicPr>
            <a:picLocks noChangeAspect="1"/>
          </p:cNvPicPr>
          <p:nvPr/>
        </p:nvPicPr>
        <p:blipFill>
          <a:blip r:embed="rId4"/>
          <a:srcRect t="13839"/>
          <a:stretch/>
        </p:blipFill>
        <p:spPr>
          <a:xfrm>
            <a:off x="10387084" y="1376"/>
            <a:ext cx="1804916" cy="1555136"/>
          </a:xfrm>
          <a:prstGeom prst="rect">
            <a:avLst/>
          </a:prstGeom>
        </p:spPr>
      </p:pic>
    </p:spTree>
    <p:custDataLst>
      <p:tags r:id="rId1"/>
    </p:custDataLst>
    <p:extLst>
      <p:ext uri="{BB962C8B-B14F-4D97-AF65-F5344CB8AC3E}">
        <p14:creationId xmlns:p14="http://schemas.microsoft.com/office/powerpoint/2010/main" val="11479399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43" grpId="0" animBg="1"/>
      <p:bldP spid="44" grpId="0" animBg="1"/>
      <p:bldP spid="46" grpId="0"/>
      <p:bldP spid="47" grpId="0"/>
      <p:bldP spid="49" grpId="0" animBg="1"/>
      <p:bldP spid="50" grpId="0" animBg="1"/>
      <p:bldP spid="51" grpId="0" animBg="1"/>
      <p:bldP spid="53" grpId="0" animBg="1"/>
      <p:bldP spid="58" grpId="0"/>
      <p:bldP spid="60"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52A1-B892-A5E6-56A6-38EDA39140F3}"/>
              </a:ext>
            </a:extLst>
          </p:cNvPr>
          <p:cNvSpPr>
            <a:spLocks noGrp="1"/>
          </p:cNvSpPr>
          <p:nvPr>
            <p:ph type="title"/>
          </p:nvPr>
        </p:nvSpPr>
        <p:spPr/>
        <p:txBody>
          <a:bodyPr>
            <a:normAutofit/>
          </a:bodyPr>
          <a:lstStyle/>
          <a:p>
            <a:r>
              <a:rPr lang="en-US" dirty="0"/>
              <a:t>Not all transactions are equally impactful!</a:t>
            </a:r>
          </a:p>
        </p:txBody>
      </p:sp>
      <p:sp>
        <p:nvSpPr>
          <p:cNvPr id="4" name="Text Placeholder 3">
            <a:extLst>
              <a:ext uri="{FF2B5EF4-FFF2-40B4-BE49-F238E27FC236}">
                <a16:creationId xmlns:a16="http://schemas.microsoft.com/office/drawing/2014/main" id="{B8449CD0-860E-14A9-444D-7A8249E50CA9}"/>
              </a:ext>
            </a:extLst>
          </p:cNvPr>
          <p:cNvSpPr>
            <a:spLocks noGrp="1"/>
          </p:cNvSpPr>
          <p:nvPr>
            <p:ph type="body" sz="quarter" idx="13"/>
          </p:nvPr>
        </p:nvSpPr>
        <p:spPr/>
        <p:txBody>
          <a:bodyPr/>
          <a:lstStyle/>
          <a:p>
            <a:endParaRPr lang="en-US"/>
          </a:p>
        </p:txBody>
      </p:sp>
      <p:sp>
        <p:nvSpPr>
          <p:cNvPr id="5" name="Left-Right Arrow 4">
            <a:extLst>
              <a:ext uri="{FF2B5EF4-FFF2-40B4-BE49-F238E27FC236}">
                <a16:creationId xmlns:a16="http://schemas.microsoft.com/office/drawing/2014/main" id="{D7FC4393-6FED-15E7-2E17-9C3A40172C9B}"/>
              </a:ext>
            </a:extLst>
          </p:cNvPr>
          <p:cNvSpPr/>
          <p:nvPr/>
        </p:nvSpPr>
        <p:spPr bwMode="auto">
          <a:xfrm>
            <a:off x="748990" y="3041495"/>
            <a:ext cx="10694019" cy="775010"/>
          </a:xfrm>
          <a:prstGeom prst="leftRightArrow">
            <a:avLst/>
          </a:prstGeom>
          <a:gradFill flip="none" rotWithShape="1">
            <a:gsLst>
              <a:gs pos="0">
                <a:srgbClr val="92D050">
                  <a:lumMod val="99649"/>
                  <a:lumOff val="351"/>
                </a:srgbClr>
              </a:gs>
              <a:gs pos="100000">
                <a:srgbClr val="FF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ular Callout 5">
            <a:extLst>
              <a:ext uri="{FF2B5EF4-FFF2-40B4-BE49-F238E27FC236}">
                <a16:creationId xmlns:a16="http://schemas.microsoft.com/office/drawing/2014/main" id="{3DD33A53-1C06-7886-BFAD-B3B0D86F2C80}"/>
              </a:ext>
            </a:extLst>
          </p:cNvPr>
          <p:cNvSpPr/>
          <p:nvPr/>
        </p:nvSpPr>
        <p:spPr bwMode="auto">
          <a:xfrm>
            <a:off x="1739590" y="4137103"/>
            <a:ext cx="2096430" cy="602165"/>
          </a:xfrm>
          <a:prstGeom prst="wedgeRoundRectCallout">
            <a:avLst>
              <a:gd name="adj1" fmla="val -52748"/>
              <a:gd name="adj2" fmla="val -133287"/>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Low $$ Transfer</a:t>
            </a:r>
          </a:p>
        </p:txBody>
      </p:sp>
      <p:sp>
        <p:nvSpPr>
          <p:cNvPr id="7" name="Rounded Rectangular Callout 6">
            <a:extLst>
              <a:ext uri="{FF2B5EF4-FFF2-40B4-BE49-F238E27FC236}">
                <a16:creationId xmlns:a16="http://schemas.microsoft.com/office/drawing/2014/main" id="{534D21A4-58DC-B5DA-E7F2-15A054A7C365}"/>
              </a:ext>
            </a:extLst>
          </p:cNvPr>
          <p:cNvSpPr/>
          <p:nvPr/>
        </p:nvSpPr>
        <p:spPr bwMode="auto">
          <a:xfrm>
            <a:off x="7590263" y="2338040"/>
            <a:ext cx="2096430" cy="602165"/>
          </a:xfrm>
          <a:prstGeom prst="wedgeRoundRectCallout">
            <a:avLst>
              <a:gd name="adj1" fmla="val -18705"/>
              <a:gd name="adj2" fmla="val 98195"/>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High $$ Transfer</a:t>
            </a:r>
          </a:p>
        </p:txBody>
      </p:sp>
      <p:sp>
        <p:nvSpPr>
          <p:cNvPr id="8" name="Rounded Rectangular Callout 7">
            <a:extLst>
              <a:ext uri="{FF2B5EF4-FFF2-40B4-BE49-F238E27FC236}">
                <a16:creationId xmlns:a16="http://schemas.microsoft.com/office/drawing/2014/main" id="{11C78F7A-79B1-8C1C-EE8F-63D9070A1AAD}"/>
              </a:ext>
            </a:extLst>
          </p:cNvPr>
          <p:cNvSpPr/>
          <p:nvPr/>
        </p:nvSpPr>
        <p:spPr bwMode="auto">
          <a:xfrm>
            <a:off x="9162585" y="4200586"/>
            <a:ext cx="2096430" cy="602165"/>
          </a:xfrm>
          <a:prstGeom prst="wedgeRoundRectCallout">
            <a:avLst>
              <a:gd name="adj1" fmla="val 22784"/>
              <a:gd name="adj2" fmla="val -148102"/>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Constitution Change</a:t>
            </a:r>
          </a:p>
        </p:txBody>
      </p:sp>
      <p:sp>
        <p:nvSpPr>
          <p:cNvPr id="9" name="Rounded Rectangular Callout 8">
            <a:extLst>
              <a:ext uri="{FF2B5EF4-FFF2-40B4-BE49-F238E27FC236}">
                <a16:creationId xmlns:a16="http://schemas.microsoft.com/office/drawing/2014/main" id="{D5B034FE-E8BD-DA03-6CBD-889C48A048C8}"/>
              </a:ext>
            </a:extLst>
          </p:cNvPr>
          <p:cNvSpPr/>
          <p:nvPr/>
        </p:nvSpPr>
        <p:spPr bwMode="auto">
          <a:xfrm>
            <a:off x="3106268" y="2338039"/>
            <a:ext cx="3178622" cy="602165"/>
          </a:xfrm>
          <a:prstGeom prst="wedgeRoundRectCallout">
            <a:avLst>
              <a:gd name="adj1" fmla="val -18705"/>
              <a:gd name="adj2" fmla="val 98195"/>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Adding a Read-only replica</a:t>
            </a:r>
          </a:p>
        </p:txBody>
      </p:sp>
      <p:cxnSp>
        <p:nvCxnSpPr>
          <p:cNvPr id="11" name="Straight Connector 10">
            <a:extLst>
              <a:ext uri="{FF2B5EF4-FFF2-40B4-BE49-F238E27FC236}">
                <a16:creationId xmlns:a16="http://schemas.microsoft.com/office/drawing/2014/main" id="{7CB6DDEC-5730-881E-5CD2-68F39AFA2AC4}"/>
              </a:ext>
            </a:extLst>
          </p:cNvPr>
          <p:cNvCxnSpPr/>
          <p:nvPr/>
        </p:nvCxnSpPr>
        <p:spPr>
          <a:xfrm>
            <a:off x="1481071" y="2074546"/>
            <a:ext cx="0" cy="2464712"/>
          </a:xfrm>
          <a:prstGeom prst="line">
            <a:avLst/>
          </a:prstGeom>
          <a:ln w="76200">
            <a:solidFill>
              <a:schemeClr val="tx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2C928A77-2D38-BB53-7710-7D2703F7814F}"/>
              </a:ext>
            </a:extLst>
          </p:cNvPr>
          <p:cNvSpPr/>
          <p:nvPr/>
        </p:nvSpPr>
        <p:spPr bwMode="auto">
          <a:xfrm>
            <a:off x="5241701" y="4997003"/>
            <a:ext cx="4108361" cy="1236372"/>
          </a:xfrm>
          <a:prstGeom prst="wedgeRoundRectCallout">
            <a:avLst>
              <a:gd name="adj1" fmla="val -17746"/>
              <a:gd name="adj2" fmla="val -172917"/>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r>
              <a:rPr lang="en-US" sz="2400" dirty="0">
                <a:gradFill>
                  <a:gsLst>
                    <a:gs pos="0">
                      <a:srgbClr val="FFFFFF"/>
                    </a:gs>
                    <a:gs pos="100000">
                      <a:srgbClr val="FFFFFF"/>
                    </a:gs>
                  </a:gsLst>
                  <a:lin ang="5400000" scaled="0"/>
                </a:gradFill>
                <a:ea typeface="Segoe UI" pitchFamily="34" charset="0"/>
                <a:cs typeface="Segoe UI" pitchFamily="34" charset="0"/>
              </a:rPr>
              <a:t> lets YOU choose who pays the cost!</a:t>
            </a:r>
          </a:p>
        </p:txBody>
      </p:sp>
    </p:spTree>
    <p:custDataLst>
      <p:tags r:id="rId1"/>
    </p:custDataLst>
    <p:extLst>
      <p:ext uri="{BB962C8B-B14F-4D97-AF65-F5344CB8AC3E}">
        <p14:creationId xmlns:p14="http://schemas.microsoft.com/office/powerpoint/2010/main" val="42131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0.00104 0.00601 L 0.7711 0.00601 L 0.41719 0.00601 " pathEditMode="relative" ptsTypes="AAA">
                                      <p:cBhvr>
                                        <p:cTn id="23" dur="3000" fill="hold"/>
                                        <p:tgtEl>
                                          <p:spTgt spid="11"/>
                                        </p:tgtEl>
                                        <p:attrNameLst>
                                          <p:attrName>ppt_x</p:attrName>
                                          <p:attrName>ppt_y</p:attrName>
                                        </p:attrNameLst>
                                      </p:cBhvr>
                                    </p:animMotion>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530E-158C-DA2A-539D-73246EA3D9F9}"/>
              </a:ext>
            </a:extLst>
          </p:cNvPr>
          <p:cNvSpPr>
            <a:spLocks noGrp="1"/>
          </p:cNvSpPr>
          <p:nvPr>
            <p:ph type="title"/>
          </p:nvPr>
        </p:nvSpPr>
        <p:spPr/>
        <p:txBody>
          <a:bodyPr>
            <a:normAutofit/>
          </a:bodyPr>
          <a:lstStyle/>
          <a:p>
            <a:r>
              <a:rPr lang="en-US" dirty="0"/>
              <a:t>Distributed Trust</a:t>
            </a:r>
          </a:p>
        </p:txBody>
      </p:sp>
      <p:sp>
        <p:nvSpPr>
          <p:cNvPr id="4" name="Text Placeholder 3">
            <a:extLst>
              <a:ext uri="{FF2B5EF4-FFF2-40B4-BE49-F238E27FC236}">
                <a16:creationId xmlns:a16="http://schemas.microsoft.com/office/drawing/2014/main" id="{886E5E48-35E8-FA48-2F43-F61490C82D3A}"/>
              </a:ext>
            </a:extLst>
          </p:cNvPr>
          <p:cNvSpPr>
            <a:spLocks noGrp="1"/>
          </p:cNvSpPr>
          <p:nvPr>
            <p:ph type="body" sz="quarter" idx="13"/>
          </p:nvPr>
        </p:nvSpPr>
        <p:spPr/>
        <p:txBody>
          <a:bodyPr/>
          <a:lstStyle/>
          <a:p>
            <a:endParaRPr lang="en-US"/>
          </a:p>
        </p:txBody>
      </p:sp>
      <p:grpSp>
        <p:nvGrpSpPr>
          <p:cNvPr id="5" name="Group 4">
            <a:extLst>
              <a:ext uri="{FF2B5EF4-FFF2-40B4-BE49-F238E27FC236}">
                <a16:creationId xmlns:a16="http://schemas.microsoft.com/office/drawing/2014/main" id="{E165FD82-3B9C-330B-A7DC-27A75433617B}"/>
              </a:ext>
            </a:extLst>
          </p:cNvPr>
          <p:cNvGrpSpPr/>
          <p:nvPr/>
        </p:nvGrpSpPr>
        <p:grpSpPr>
          <a:xfrm>
            <a:off x="1882170" y="2058846"/>
            <a:ext cx="3665028" cy="2471736"/>
            <a:chOff x="2395638" y="1617201"/>
            <a:chExt cx="3759229" cy="2610456"/>
          </a:xfrm>
        </p:grpSpPr>
        <p:pic>
          <p:nvPicPr>
            <p:cNvPr id="8" name="Picture 7" descr="Icon&#10;&#10;Description automatically generated">
              <a:extLst>
                <a:ext uri="{FF2B5EF4-FFF2-40B4-BE49-F238E27FC236}">
                  <a16:creationId xmlns:a16="http://schemas.microsoft.com/office/drawing/2014/main" id="{75ADD17A-C2EE-16BE-64FF-33A096A72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820" y="1617201"/>
              <a:ext cx="590002" cy="584229"/>
            </a:xfrm>
            <a:prstGeom prst="rect">
              <a:avLst/>
            </a:prstGeom>
          </p:spPr>
        </p:pic>
        <p:cxnSp>
          <p:nvCxnSpPr>
            <p:cNvPr id="9" name="Straight Arrow Connector 8">
              <a:extLst>
                <a:ext uri="{FF2B5EF4-FFF2-40B4-BE49-F238E27FC236}">
                  <a16:creationId xmlns:a16="http://schemas.microsoft.com/office/drawing/2014/main" id="{3E434A3A-B979-23C7-76F3-ECA0F909F87B}"/>
                </a:ext>
              </a:extLst>
            </p:cNvPr>
            <p:cNvCxnSpPr>
              <a:cxnSpLocks/>
            </p:cNvCxnSpPr>
            <p:nvPr/>
          </p:nvCxnSpPr>
          <p:spPr>
            <a:xfrm flipV="1">
              <a:off x="3189760" y="2858395"/>
              <a:ext cx="2255384" cy="1568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7AE9CB-3664-E081-DFDE-F04421617032}"/>
                </a:ext>
              </a:extLst>
            </p:cNvPr>
            <p:cNvCxnSpPr>
              <a:cxnSpLocks/>
            </p:cNvCxnSpPr>
            <p:nvPr/>
          </p:nvCxnSpPr>
          <p:spPr>
            <a:xfrm flipV="1">
              <a:off x="4370503" y="2334202"/>
              <a:ext cx="0" cy="118357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6B6983-87F1-C1DD-BE9A-F7F4FF002D64}"/>
                </a:ext>
              </a:extLst>
            </p:cNvPr>
            <p:cNvCxnSpPr>
              <a:cxnSpLocks/>
            </p:cNvCxnSpPr>
            <p:nvPr/>
          </p:nvCxnSpPr>
          <p:spPr>
            <a:xfrm flipV="1">
              <a:off x="2981351" y="1998792"/>
              <a:ext cx="1001789" cy="53987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1B5475-D813-CB12-70D1-D79A7254DC54}"/>
                </a:ext>
              </a:extLst>
            </p:cNvPr>
            <p:cNvCxnSpPr>
              <a:cxnSpLocks/>
            </p:cNvCxnSpPr>
            <p:nvPr/>
          </p:nvCxnSpPr>
          <p:spPr>
            <a:xfrm flipH="1" flipV="1">
              <a:off x="4734777" y="1929521"/>
              <a:ext cx="930323" cy="5126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0F8984-9FA8-3ED4-43B1-53016FAC879C}"/>
                </a:ext>
              </a:extLst>
            </p:cNvPr>
            <p:cNvCxnSpPr>
              <a:cxnSpLocks/>
            </p:cNvCxnSpPr>
            <p:nvPr/>
          </p:nvCxnSpPr>
          <p:spPr>
            <a:xfrm>
              <a:off x="3062168" y="3301849"/>
              <a:ext cx="897880" cy="59175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A8140C-4D66-7388-B7D8-39131F56D965}"/>
                </a:ext>
              </a:extLst>
            </p:cNvPr>
            <p:cNvCxnSpPr>
              <a:cxnSpLocks/>
            </p:cNvCxnSpPr>
            <p:nvPr/>
          </p:nvCxnSpPr>
          <p:spPr>
            <a:xfrm flipV="1">
              <a:off x="4740550" y="3199577"/>
              <a:ext cx="1040005" cy="69402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92C72A0E-2FA6-0FF2-C8B6-F39B0D4A9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638" y="2633201"/>
              <a:ext cx="590002" cy="584229"/>
            </a:xfrm>
            <a:prstGeom prst="rect">
              <a:avLst/>
            </a:prstGeom>
          </p:spPr>
        </p:pic>
        <p:pic>
          <p:nvPicPr>
            <p:cNvPr id="18" name="Picture 17" descr="Icon&#10;&#10;Description automatically generated">
              <a:extLst>
                <a:ext uri="{FF2B5EF4-FFF2-40B4-BE49-F238E27FC236}">
                  <a16:creationId xmlns:a16="http://schemas.microsoft.com/office/drawing/2014/main" id="{C6C97213-F248-2B9B-93FF-AD6E8BFD9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01" y="3643428"/>
              <a:ext cx="590002" cy="584229"/>
            </a:xfrm>
            <a:prstGeom prst="rect">
              <a:avLst/>
            </a:prstGeom>
          </p:spPr>
        </p:pic>
        <p:pic>
          <p:nvPicPr>
            <p:cNvPr id="19" name="Picture 18" descr="Icon&#10;&#10;Description automatically generated">
              <a:extLst>
                <a:ext uri="{FF2B5EF4-FFF2-40B4-BE49-F238E27FC236}">
                  <a16:creationId xmlns:a16="http://schemas.microsoft.com/office/drawing/2014/main" id="{E6D4BE77-02D0-13D7-5D81-94D5FFB1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865" y="2540837"/>
              <a:ext cx="590002" cy="584229"/>
            </a:xfrm>
            <a:prstGeom prst="rect">
              <a:avLst/>
            </a:prstGeom>
          </p:spPr>
        </p:pic>
      </p:grpSp>
      <p:pic>
        <p:nvPicPr>
          <p:cNvPr id="20" name="Picture 2" descr="Signal &gt;&gt; Home">
            <a:extLst>
              <a:ext uri="{FF2B5EF4-FFF2-40B4-BE49-F238E27FC236}">
                <a16:creationId xmlns:a16="http://schemas.microsoft.com/office/drawing/2014/main" id="{2DE91400-90AF-9F76-4534-9F428F153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32" t="1166" r="-562" b="8602"/>
          <a:stretch/>
        </p:blipFill>
        <p:spPr bwMode="auto">
          <a:xfrm>
            <a:off x="8839203" y="1086732"/>
            <a:ext cx="2634695" cy="12477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CF Hero">
            <a:extLst>
              <a:ext uri="{FF2B5EF4-FFF2-40B4-BE49-F238E27FC236}">
                <a16:creationId xmlns:a16="http://schemas.microsoft.com/office/drawing/2014/main" id="{DE0865A9-8076-AC90-8F16-4413A299FED0}"/>
              </a:ext>
            </a:extLst>
          </p:cNvPr>
          <p:cNvPicPr>
            <a:picLocks noChangeAspect="1"/>
          </p:cNvPicPr>
          <p:nvPr/>
        </p:nvPicPr>
        <p:blipFill>
          <a:blip r:embed="rId6"/>
          <a:stretch>
            <a:fillRect/>
          </a:stretch>
        </p:blipFill>
        <p:spPr>
          <a:xfrm>
            <a:off x="8875105" y="3897236"/>
            <a:ext cx="2734853" cy="2574575"/>
          </a:xfrm>
          <a:prstGeom prst="rect">
            <a:avLst/>
          </a:prstGeom>
        </p:spPr>
      </p:pic>
      <p:grpSp>
        <p:nvGrpSpPr>
          <p:cNvPr id="36" name="Group 35">
            <a:extLst>
              <a:ext uri="{FF2B5EF4-FFF2-40B4-BE49-F238E27FC236}">
                <a16:creationId xmlns:a16="http://schemas.microsoft.com/office/drawing/2014/main" id="{F09E9194-C943-DFB3-AF28-981BD226B395}"/>
              </a:ext>
            </a:extLst>
          </p:cNvPr>
          <p:cNvGrpSpPr/>
          <p:nvPr/>
        </p:nvGrpSpPr>
        <p:grpSpPr>
          <a:xfrm>
            <a:off x="1413857" y="5454071"/>
            <a:ext cx="6112357" cy="604198"/>
            <a:chOff x="1413857" y="5454071"/>
            <a:chExt cx="6112357" cy="604198"/>
          </a:xfrm>
        </p:grpSpPr>
        <p:sp>
          <p:nvSpPr>
            <p:cNvPr id="22" name="Rectangle: Rounded Corners 10">
              <a:extLst>
                <a:ext uri="{FF2B5EF4-FFF2-40B4-BE49-F238E27FC236}">
                  <a16:creationId xmlns:a16="http://schemas.microsoft.com/office/drawing/2014/main" id="{34D3F533-4132-167E-0D06-7578142CF8E7}"/>
                </a:ext>
              </a:extLst>
            </p:cNvPr>
            <p:cNvSpPr/>
            <p:nvPr/>
          </p:nvSpPr>
          <p:spPr>
            <a:xfrm>
              <a:off x="1413857" y="5460774"/>
              <a:ext cx="1225026" cy="597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Box 22">
              <a:extLst>
                <a:ext uri="{FF2B5EF4-FFF2-40B4-BE49-F238E27FC236}">
                  <a16:creationId xmlns:a16="http://schemas.microsoft.com/office/drawing/2014/main" id="{8E314AC8-2452-80D9-F702-C6E3BEFB6A26}"/>
                </a:ext>
              </a:extLst>
            </p:cNvPr>
            <p:cNvSpPr txBox="1"/>
            <p:nvPr/>
          </p:nvSpPr>
          <p:spPr>
            <a:xfrm>
              <a:off x="1413857" y="5637769"/>
              <a:ext cx="1162644" cy="276999"/>
            </a:xfrm>
            <a:prstGeom prst="rect">
              <a:avLst/>
            </a:prstGeom>
            <a:noFill/>
          </p:spPr>
          <p:txBody>
            <a:bodyPr wrap="square" lIns="91440" tIns="45720" rIns="91440" bIns="45720" rtlCol="0" anchor="t">
              <a:spAutoFit/>
            </a:bodyPr>
            <a:lstStyle/>
            <a:p>
              <a:r>
                <a:rPr lang="en-US" sz="1200" b="1" i="1"/>
                <a:t>Deposit(A,5)</a:t>
              </a:r>
              <a:endParaRPr lang="en-US" sz="1200" b="1" i="1">
                <a:cs typeface="Times"/>
              </a:endParaRPr>
            </a:p>
          </p:txBody>
        </p:sp>
        <p:sp>
          <p:nvSpPr>
            <p:cNvPr id="24" name="Rectangle: Rounded Corners 12">
              <a:extLst>
                <a:ext uri="{FF2B5EF4-FFF2-40B4-BE49-F238E27FC236}">
                  <a16:creationId xmlns:a16="http://schemas.microsoft.com/office/drawing/2014/main" id="{7D8054B6-014D-E56D-4F1B-12BA1F1334EC}"/>
                </a:ext>
              </a:extLst>
            </p:cNvPr>
            <p:cNvSpPr/>
            <p:nvPr/>
          </p:nvSpPr>
          <p:spPr>
            <a:xfrm>
              <a:off x="2943655" y="5458466"/>
              <a:ext cx="1171234" cy="597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Rounded Corners 13">
              <a:extLst>
                <a:ext uri="{FF2B5EF4-FFF2-40B4-BE49-F238E27FC236}">
                  <a16:creationId xmlns:a16="http://schemas.microsoft.com/office/drawing/2014/main" id="{134EEA2D-EA70-31C9-921F-2EC260919CAB}"/>
                </a:ext>
              </a:extLst>
            </p:cNvPr>
            <p:cNvSpPr/>
            <p:nvPr/>
          </p:nvSpPr>
          <p:spPr>
            <a:xfrm>
              <a:off x="4419662" y="5454071"/>
              <a:ext cx="1430216" cy="5926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Rounded Corners 14">
              <a:extLst>
                <a:ext uri="{FF2B5EF4-FFF2-40B4-BE49-F238E27FC236}">
                  <a16:creationId xmlns:a16="http://schemas.microsoft.com/office/drawing/2014/main" id="{40A523D6-01F1-25CD-9B9F-7D1D1E8E4417}"/>
                </a:ext>
              </a:extLst>
            </p:cNvPr>
            <p:cNvSpPr/>
            <p:nvPr/>
          </p:nvSpPr>
          <p:spPr>
            <a:xfrm>
              <a:off x="6095999" y="5455473"/>
              <a:ext cx="1430215" cy="597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7" name="Straight Arrow Connector 26">
              <a:extLst>
                <a:ext uri="{FF2B5EF4-FFF2-40B4-BE49-F238E27FC236}">
                  <a16:creationId xmlns:a16="http://schemas.microsoft.com/office/drawing/2014/main" id="{1C6F4A0B-231F-E4F4-AC65-F0BFC578361A}"/>
                </a:ext>
              </a:extLst>
            </p:cNvPr>
            <p:cNvCxnSpPr>
              <a:cxnSpLocks/>
            </p:cNvCxnSpPr>
            <p:nvPr/>
          </p:nvCxnSpPr>
          <p:spPr>
            <a:xfrm flipV="1">
              <a:off x="2589732" y="5760821"/>
              <a:ext cx="374230" cy="3502"/>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F2DA77F-65EC-A77E-4CAC-7FDED0600135}"/>
                </a:ext>
              </a:extLst>
            </p:cNvPr>
            <p:cNvCxnSpPr>
              <a:cxnSpLocks/>
            </p:cNvCxnSpPr>
            <p:nvPr/>
          </p:nvCxnSpPr>
          <p:spPr>
            <a:xfrm flipV="1">
              <a:off x="4065232" y="5748266"/>
              <a:ext cx="374229" cy="3502"/>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077EDF-98DA-1D6A-B834-C0475167DA9E}"/>
                </a:ext>
              </a:extLst>
            </p:cNvPr>
            <p:cNvCxnSpPr>
              <a:cxnSpLocks/>
            </p:cNvCxnSpPr>
            <p:nvPr/>
          </p:nvCxnSpPr>
          <p:spPr>
            <a:xfrm flipV="1">
              <a:off x="5780385" y="5762035"/>
              <a:ext cx="336990" cy="2288"/>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616116B-4F14-65D2-EEAD-1CCB33078C96}"/>
                </a:ext>
              </a:extLst>
            </p:cNvPr>
            <p:cNvSpPr txBox="1"/>
            <p:nvPr/>
          </p:nvSpPr>
          <p:spPr>
            <a:xfrm>
              <a:off x="4493253" y="5611618"/>
              <a:ext cx="1320858" cy="317438"/>
            </a:xfrm>
            <a:prstGeom prst="rect">
              <a:avLst/>
            </a:prstGeom>
            <a:noFill/>
          </p:spPr>
          <p:txBody>
            <a:bodyPr wrap="square" lIns="91440" tIns="45720" rIns="91440" bIns="45720" rtlCol="0" anchor="t">
              <a:spAutoFit/>
            </a:bodyPr>
            <a:lstStyle/>
            <a:p>
              <a:r>
                <a:rPr lang="en-US" sz="1400" b="1" i="1" dirty="0"/>
                <a:t>T</a:t>
              </a:r>
              <a:r>
                <a:rPr lang="en-US" sz="1200" b="1" i="1" dirty="0"/>
                <a:t>ransfer(A,15)</a:t>
              </a:r>
              <a:endParaRPr lang="en-US" sz="1200" b="1" i="1" dirty="0">
                <a:cs typeface="Times"/>
              </a:endParaRPr>
            </a:p>
          </p:txBody>
        </p:sp>
        <p:sp>
          <p:nvSpPr>
            <p:cNvPr id="31" name="TextBox 30">
              <a:extLst>
                <a:ext uri="{FF2B5EF4-FFF2-40B4-BE49-F238E27FC236}">
                  <a16:creationId xmlns:a16="http://schemas.microsoft.com/office/drawing/2014/main" id="{8DE29248-DD38-B628-FCF8-8A1243AE1A46}"/>
                </a:ext>
              </a:extLst>
            </p:cNvPr>
            <p:cNvSpPr txBox="1"/>
            <p:nvPr/>
          </p:nvSpPr>
          <p:spPr>
            <a:xfrm>
              <a:off x="6192550" y="5609606"/>
              <a:ext cx="1229299" cy="308779"/>
            </a:xfrm>
            <a:prstGeom prst="rect">
              <a:avLst/>
            </a:prstGeom>
            <a:noFill/>
          </p:spPr>
          <p:txBody>
            <a:bodyPr wrap="square" lIns="91440" tIns="45720" rIns="91440" bIns="45720" rtlCol="0" anchor="t">
              <a:spAutoFit/>
            </a:bodyPr>
            <a:lstStyle/>
            <a:p>
              <a:r>
                <a:rPr lang="en-US" sz="1400" b="1" i="1" dirty="0"/>
                <a:t>T</a:t>
              </a:r>
              <a:r>
                <a:rPr lang="en-US" sz="1200" b="1" i="1" dirty="0"/>
                <a:t>ransfer(B,15)</a:t>
              </a:r>
              <a:endParaRPr lang="en-US" sz="1200" b="1" i="1" dirty="0">
                <a:cs typeface="Times"/>
              </a:endParaRPr>
            </a:p>
          </p:txBody>
        </p:sp>
        <p:sp>
          <p:nvSpPr>
            <p:cNvPr id="32" name="TextBox 31">
              <a:extLst>
                <a:ext uri="{FF2B5EF4-FFF2-40B4-BE49-F238E27FC236}">
                  <a16:creationId xmlns:a16="http://schemas.microsoft.com/office/drawing/2014/main" id="{32AD6B42-F7F2-2538-F291-3556B22AC377}"/>
                </a:ext>
              </a:extLst>
            </p:cNvPr>
            <p:cNvSpPr txBox="1"/>
            <p:nvPr/>
          </p:nvSpPr>
          <p:spPr>
            <a:xfrm>
              <a:off x="2956757" y="5622611"/>
              <a:ext cx="1105806" cy="276999"/>
            </a:xfrm>
            <a:prstGeom prst="rect">
              <a:avLst/>
            </a:prstGeom>
            <a:noFill/>
          </p:spPr>
          <p:txBody>
            <a:bodyPr wrap="square" lIns="91440" tIns="45720" rIns="91440" bIns="45720" rtlCol="0" anchor="t">
              <a:spAutoFit/>
            </a:bodyPr>
            <a:lstStyle/>
            <a:p>
              <a:r>
                <a:rPr lang="en-US" sz="1200" b="1" i="1"/>
                <a:t>Deposit(B,2)</a:t>
              </a:r>
              <a:endParaRPr lang="en-US" sz="1200" b="1" i="1">
                <a:cs typeface="Times"/>
              </a:endParaRPr>
            </a:p>
          </p:txBody>
        </p:sp>
      </p:grpSp>
    </p:spTree>
    <p:custDataLst>
      <p:tags r:id="rId1"/>
    </p:custDataLst>
    <p:extLst>
      <p:ext uri="{BB962C8B-B14F-4D97-AF65-F5344CB8AC3E}">
        <p14:creationId xmlns:p14="http://schemas.microsoft.com/office/powerpoint/2010/main" val="162608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D5EF0-E3CE-06D3-67DF-F32443196560}"/>
              </a:ext>
            </a:extLst>
          </p:cNvPr>
          <p:cNvSpPr>
            <a:spLocks noGrp="1"/>
          </p:cNvSpPr>
          <p:nvPr>
            <p:ph type="title"/>
          </p:nvPr>
        </p:nvSpPr>
        <p:spPr/>
        <p:txBody>
          <a:bodyPr>
            <a:normAutofit/>
          </a:bodyPr>
          <a:lstStyle/>
          <a:p>
            <a:r>
              <a:rPr lang="en-US" dirty="0"/>
              <a:t>Secret Sauce</a:t>
            </a:r>
          </a:p>
        </p:txBody>
      </p:sp>
      <p:sp>
        <p:nvSpPr>
          <p:cNvPr id="3" name="Text Placeholder 2">
            <a:extLst>
              <a:ext uri="{FF2B5EF4-FFF2-40B4-BE49-F238E27FC236}">
                <a16:creationId xmlns:a16="http://schemas.microsoft.com/office/drawing/2014/main" id="{FCFA6FBE-96BB-0614-D4EB-EDE3329746A3}"/>
              </a:ext>
            </a:extLst>
          </p:cNvPr>
          <p:cNvSpPr>
            <a:spLocks noGrp="1"/>
          </p:cNvSpPr>
          <p:nvPr>
            <p:ph type="body" sz="quarter" idx="15"/>
          </p:nvPr>
        </p:nvSpPr>
        <p:spPr>
          <a:xfrm>
            <a:off x="582042" y="3288113"/>
            <a:ext cx="9622538" cy="947952"/>
          </a:xfrm>
        </p:spPr>
        <p:txBody>
          <a:bodyPr/>
          <a:lstStyle/>
          <a:p>
            <a:pPr marL="0" indent="0">
              <a:buNone/>
            </a:pPr>
            <a:r>
              <a:rPr lang="en-US" sz="2800" dirty="0"/>
              <a:t>Embedding asynchronous BFT logic inside a CFT protocol</a:t>
            </a:r>
          </a:p>
          <a:p>
            <a:pPr marL="0" indent="0">
              <a:buNone/>
            </a:pPr>
            <a:r>
              <a:rPr lang="en-US" sz="2800" i="1" u="sng" dirty="0"/>
              <a:t>without sending extra messages!</a:t>
            </a:r>
          </a:p>
        </p:txBody>
      </p:sp>
      <p:sp>
        <p:nvSpPr>
          <p:cNvPr id="4" name="Text Placeholder 3">
            <a:extLst>
              <a:ext uri="{FF2B5EF4-FFF2-40B4-BE49-F238E27FC236}">
                <a16:creationId xmlns:a16="http://schemas.microsoft.com/office/drawing/2014/main" id="{29254057-49FF-3EE6-DFAC-181B8B9D4F7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040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8CAE-C65A-A0BF-604D-613271F77BCD}"/>
              </a:ext>
            </a:extLst>
          </p:cNvPr>
          <p:cNvSpPr>
            <a:spLocks noGrp="1"/>
          </p:cNvSpPr>
          <p:nvPr>
            <p:ph type="title"/>
          </p:nvPr>
        </p:nvSpPr>
        <p:spPr/>
        <p:txBody>
          <a:bodyPr>
            <a:normAutofit/>
          </a:bodyPr>
          <a:lstStyle/>
          <a:p>
            <a:r>
              <a:rPr lang="en-US" dirty="0"/>
              <a:t>Performance</a:t>
            </a:r>
          </a:p>
        </p:txBody>
      </p:sp>
      <p:sp>
        <p:nvSpPr>
          <p:cNvPr id="4" name="Text Placeholder 3">
            <a:extLst>
              <a:ext uri="{FF2B5EF4-FFF2-40B4-BE49-F238E27FC236}">
                <a16:creationId xmlns:a16="http://schemas.microsoft.com/office/drawing/2014/main" id="{90FAE42B-1B2B-AB76-9BE6-8C43D5E61A08}"/>
              </a:ext>
            </a:extLst>
          </p:cNvPr>
          <p:cNvSpPr>
            <a:spLocks noGrp="1"/>
          </p:cNvSpPr>
          <p:nvPr>
            <p:ph type="body" sz="quarter" idx="13"/>
          </p:nvPr>
        </p:nvSpPr>
        <p:spPr/>
        <p:txBody>
          <a:bodyPr/>
          <a:lstStyle/>
          <a:p>
            <a:endParaRPr lang="en-US"/>
          </a:p>
        </p:txBody>
      </p:sp>
      <p:pic>
        <p:nvPicPr>
          <p:cNvPr id="7" name="Picture 6" descr="A graph with a line and a line&#10;&#10;AI-generated content may be incorrect.">
            <a:extLst>
              <a:ext uri="{FF2B5EF4-FFF2-40B4-BE49-F238E27FC236}">
                <a16:creationId xmlns:a16="http://schemas.microsoft.com/office/drawing/2014/main" id="{B4CFEC37-8ABA-083F-2AFC-21C8B0643301}"/>
              </a:ext>
            </a:extLst>
          </p:cNvPr>
          <p:cNvPicPr>
            <a:picLocks noChangeAspect="1"/>
          </p:cNvPicPr>
          <p:nvPr/>
        </p:nvPicPr>
        <p:blipFill>
          <a:blip r:embed="rId3"/>
          <a:stretch>
            <a:fillRect/>
          </a:stretch>
        </p:blipFill>
        <p:spPr>
          <a:xfrm>
            <a:off x="2438400" y="1385047"/>
            <a:ext cx="7772400" cy="4389464"/>
          </a:xfrm>
          <a:prstGeom prst="rect">
            <a:avLst/>
          </a:prstGeom>
        </p:spPr>
      </p:pic>
      <p:cxnSp>
        <p:nvCxnSpPr>
          <p:cNvPr id="9" name="Straight Connector 8">
            <a:extLst>
              <a:ext uri="{FF2B5EF4-FFF2-40B4-BE49-F238E27FC236}">
                <a16:creationId xmlns:a16="http://schemas.microsoft.com/office/drawing/2014/main" id="{F833F8D6-D123-DA1C-CF9C-32E45026F5FC}"/>
              </a:ext>
            </a:extLst>
          </p:cNvPr>
          <p:cNvCxnSpPr/>
          <p:nvPr/>
        </p:nvCxnSpPr>
        <p:spPr>
          <a:xfrm>
            <a:off x="9776389" y="2204815"/>
            <a:ext cx="0" cy="3093578"/>
          </a:xfrm>
          <a:prstGeom prst="line">
            <a:avLst/>
          </a:prstGeom>
          <a:ln w="38100">
            <a:solidFill>
              <a:srgbClr val="F4364C"/>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1EB307-3396-DF81-6C53-74C58E5BE8A8}"/>
              </a:ext>
            </a:extLst>
          </p:cNvPr>
          <p:cNvSpPr txBox="1"/>
          <p:nvPr/>
        </p:nvSpPr>
        <p:spPr>
          <a:xfrm>
            <a:off x="10482606" y="2865748"/>
            <a:ext cx="1709394" cy="984885"/>
          </a:xfrm>
          <a:prstGeom prst="rect">
            <a:avLst/>
          </a:prstGeom>
          <a:noFill/>
        </p:spPr>
        <p:txBody>
          <a:bodyPr wrap="square" lIns="0" tIns="0" rIns="0" bIns="0" rtlCol="0">
            <a:spAutoFit/>
          </a:bodyPr>
          <a:lstStyle/>
          <a:p>
            <a:pPr algn="l"/>
            <a:r>
              <a:rPr lang="en-US" sz="1600" dirty="0"/>
              <a:t>Throughput comparable to SOTA CFT protocols</a:t>
            </a:r>
          </a:p>
        </p:txBody>
      </p:sp>
      <p:sp>
        <p:nvSpPr>
          <p:cNvPr id="11" name="Down Arrow 10">
            <a:extLst>
              <a:ext uri="{FF2B5EF4-FFF2-40B4-BE49-F238E27FC236}">
                <a16:creationId xmlns:a16="http://schemas.microsoft.com/office/drawing/2014/main" id="{B8C1282D-E9C6-074B-777B-9DD4985097F7}"/>
              </a:ext>
            </a:extLst>
          </p:cNvPr>
          <p:cNvSpPr/>
          <p:nvPr/>
        </p:nvSpPr>
        <p:spPr bwMode="auto">
          <a:xfrm rot="16754094">
            <a:off x="3304700" y="2699815"/>
            <a:ext cx="301658" cy="2824301"/>
          </a:xfrm>
          <a:prstGeom prst="downArrow">
            <a:avLst/>
          </a:prstGeom>
          <a:solidFill>
            <a:srgbClr val="F4364C"/>
          </a:solid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0BBE1B91-C34C-8533-79B1-55EB51E9142A}"/>
              </a:ext>
            </a:extLst>
          </p:cNvPr>
          <p:cNvSpPr txBox="1"/>
          <p:nvPr/>
        </p:nvSpPr>
        <p:spPr>
          <a:xfrm>
            <a:off x="457200" y="3358190"/>
            <a:ext cx="1709394" cy="984885"/>
          </a:xfrm>
          <a:prstGeom prst="rect">
            <a:avLst/>
          </a:prstGeom>
          <a:noFill/>
        </p:spPr>
        <p:txBody>
          <a:bodyPr wrap="square" lIns="0" tIns="0" rIns="0" bIns="0" rtlCol="0">
            <a:spAutoFit/>
          </a:bodyPr>
          <a:lstStyle/>
          <a:p>
            <a:pPr algn="l"/>
            <a:r>
              <a:rPr lang="en-US" sz="1600" dirty="0"/>
              <a:t>Audit Latency comparable to SOTA BFT protocols</a:t>
            </a:r>
          </a:p>
        </p:txBody>
      </p:sp>
      <p:sp>
        <p:nvSpPr>
          <p:cNvPr id="13" name="Down Arrow 12">
            <a:extLst>
              <a:ext uri="{FF2B5EF4-FFF2-40B4-BE49-F238E27FC236}">
                <a16:creationId xmlns:a16="http://schemas.microsoft.com/office/drawing/2014/main" id="{D5EC144D-B31D-1B7A-32BF-A6D143F40648}"/>
              </a:ext>
            </a:extLst>
          </p:cNvPr>
          <p:cNvSpPr/>
          <p:nvPr/>
        </p:nvSpPr>
        <p:spPr bwMode="auto">
          <a:xfrm rot="15776331">
            <a:off x="3304700" y="3704516"/>
            <a:ext cx="301658" cy="2743889"/>
          </a:xfrm>
          <a:prstGeom prst="downArrow">
            <a:avLst/>
          </a:prstGeom>
          <a:solidFill>
            <a:srgbClr val="F4364C"/>
          </a:solid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C05313CA-ECAB-4469-77BF-428B7309D6E8}"/>
              </a:ext>
            </a:extLst>
          </p:cNvPr>
          <p:cNvSpPr txBox="1"/>
          <p:nvPr/>
        </p:nvSpPr>
        <p:spPr>
          <a:xfrm>
            <a:off x="547530" y="4721351"/>
            <a:ext cx="1709394" cy="984885"/>
          </a:xfrm>
          <a:prstGeom prst="rect">
            <a:avLst/>
          </a:prstGeom>
          <a:noFill/>
        </p:spPr>
        <p:txBody>
          <a:bodyPr wrap="square" lIns="0" tIns="0" rIns="0" bIns="0" rtlCol="0">
            <a:spAutoFit/>
          </a:bodyPr>
          <a:lstStyle/>
          <a:p>
            <a:pPr algn="l"/>
            <a:r>
              <a:rPr lang="en-US" sz="1600" dirty="0"/>
              <a:t>Commit Latency comparable to SOTA CFT protocols</a:t>
            </a:r>
          </a:p>
        </p:txBody>
      </p:sp>
    </p:spTree>
    <p:extLst>
      <p:ext uri="{BB962C8B-B14F-4D97-AF65-F5344CB8AC3E}">
        <p14:creationId xmlns:p14="http://schemas.microsoft.com/office/powerpoint/2010/main" val="3489359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89B8-822A-63D7-F99C-C11644864CD5}"/>
              </a:ext>
            </a:extLst>
          </p:cNvPr>
          <p:cNvSpPr>
            <a:spLocks noGrp="1"/>
          </p:cNvSpPr>
          <p:nvPr>
            <p:ph type="title"/>
          </p:nvPr>
        </p:nvSpPr>
        <p:spPr/>
        <p:txBody>
          <a:bodyPr>
            <a:normAutofit/>
          </a:bodyPr>
          <a:lstStyle/>
          <a:p>
            <a:r>
              <a:rPr lang="en-US" dirty="0"/>
              <a:t>Conclusion</a:t>
            </a:r>
          </a:p>
        </p:txBody>
      </p:sp>
      <p:sp>
        <p:nvSpPr>
          <p:cNvPr id="4" name="Text Placeholder 3">
            <a:extLst>
              <a:ext uri="{FF2B5EF4-FFF2-40B4-BE49-F238E27FC236}">
                <a16:creationId xmlns:a16="http://schemas.microsoft.com/office/drawing/2014/main" id="{6AE0F9DC-6DDE-ADB8-1F73-54F3ADFCD40C}"/>
              </a:ext>
            </a:extLst>
          </p:cNvPr>
          <p:cNvSpPr>
            <a:spLocks noGrp="1"/>
          </p:cNvSpPr>
          <p:nvPr>
            <p:ph type="body" sz="quarter" idx="13"/>
          </p:nvPr>
        </p:nvSpPr>
        <p:spPr/>
        <p:txBody>
          <a:bodyPr/>
          <a:lstStyle/>
          <a:p>
            <a:endParaRPr lang="en-US"/>
          </a:p>
        </p:txBody>
      </p:sp>
      <p:cxnSp>
        <p:nvCxnSpPr>
          <p:cNvPr id="12" name="Straight Connector 11">
            <a:extLst>
              <a:ext uri="{FF2B5EF4-FFF2-40B4-BE49-F238E27FC236}">
                <a16:creationId xmlns:a16="http://schemas.microsoft.com/office/drawing/2014/main" id="{322344F8-4181-9CB0-A4D8-1DDAAF218566}"/>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716834-9AE5-3080-BF55-5EBC34D2EE02}"/>
              </a:ext>
            </a:extLst>
          </p:cNvPr>
          <p:cNvSpPr txBox="1"/>
          <p:nvPr/>
        </p:nvSpPr>
        <p:spPr>
          <a:xfrm>
            <a:off x="775854" y="1814945"/>
            <a:ext cx="5320145" cy="1600438"/>
          </a:xfrm>
          <a:prstGeom prst="rect">
            <a:avLst/>
          </a:prstGeom>
          <a:noFill/>
        </p:spPr>
        <p:txBody>
          <a:bodyPr wrap="square" lIns="0" tIns="0" rIns="0" bIns="0" rtlCol="0">
            <a:spAutoFit/>
          </a:bodyPr>
          <a:lstStyle/>
          <a:p>
            <a:pPr algn="l"/>
            <a:r>
              <a:rPr lang="en-US" sz="3200" b="1" dirty="0"/>
              <a:t>Platform Fault Tolerance</a:t>
            </a:r>
            <a:endParaRPr lang="en-US" sz="1600" b="1" dirty="0"/>
          </a:p>
          <a:p>
            <a:pPr algn="l"/>
            <a:endParaRPr lang="en-US" sz="1600" dirty="0"/>
          </a:p>
          <a:p>
            <a:pPr algn="l"/>
            <a:endParaRPr lang="en-US" sz="1600" dirty="0"/>
          </a:p>
          <a:p>
            <a:pPr algn="l"/>
            <a:endParaRPr lang="en-US" sz="1600" dirty="0"/>
          </a:p>
          <a:p>
            <a:pPr algn="l"/>
            <a:r>
              <a:rPr lang="en-US" sz="2400" dirty="0"/>
              <a:t>Realistic model of TEE-based clusters</a:t>
            </a:r>
          </a:p>
        </p:txBody>
      </p:sp>
      <p:sp>
        <p:nvSpPr>
          <p:cNvPr id="16" name="TextBox 15">
            <a:extLst>
              <a:ext uri="{FF2B5EF4-FFF2-40B4-BE49-F238E27FC236}">
                <a16:creationId xmlns:a16="http://schemas.microsoft.com/office/drawing/2014/main" id="{E9F7E732-898F-EE2E-459D-195EC99A057F}"/>
              </a:ext>
            </a:extLst>
          </p:cNvPr>
          <p:cNvSpPr txBox="1"/>
          <p:nvPr/>
        </p:nvSpPr>
        <p:spPr>
          <a:xfrm>
            <a:off x="6483936" y="1814945"/>
            <a:ext cx="5708062" cy="1600438"/>
          </a:xfrm>
          <a:prstGeom prst="rect">
            <a:avLst/>
          </a:prstGeom>
          <a:noFill/>
        </p:spPr>
        <p:txBody>
          <a:bodyPr wrap="square" lIns="0" tIns="0" rIns="0" bIns="0" rtlCol="0">
            <a:spAutoFit/>
          </a:bodyPr>
          <a:lstStyle/>
          <a:p>
            <a:pPr algn="l"/>
            <a:r>
              <a:rPr lang="en-US" sz="3200" b="1" dirty="0" err="1"/>
              <a:t>PirateShip</a:t>
            </a:r>
            <a:endParaRPr lang="en-US" sz="3200" b="1" dirty="0"/>
          </a:p>
          <a:p>
            <a:pPr algn="l"/>
            <a:endParaRPr lang="en-US" sz="1600" dirty="0"/>
          </a:p>
          <a:p>
            <a:pPr algn="l"/>
            <a:endParaRPr lang="en-US" sz="1600" dirty="0"/>
          </a:p>
          <a:p>
            <a:pPr algn="l"/>
            <a:endParaRPr lang="en-US" sz="1600" dirty="0"/>
          </a:p>
          <a:p>
            <a:pPr algn="l"/>
            <a:r>
              <a:rPr lang="en-US" sz="2400" dirty="0"/>
              <a:t>High performance PFT consensus protocol</a:t>
            </a:r>
          </a:p>
        </p:txBody>
      </p:sp>
      <p:grpSp>
        <p:nvGrpSpPr>
          <p:cNvPr id="17" name="Group 16">
            <a:extLst>
              <a:ext uri="{FF2B5EF4-FFF2-40B4-BE49-F238E27FC236}">
                <a16:creationId xmlns:a16="http://schemas.microsoft.com/office/drawing/2014/main" id="{1A170C70-4A9C-D6FE-3898-D82D8A3778C9}"/>
              </a:ext>
            </a:extLst>
          </p:cNvPr>
          <p:cNvGrpSpPr/>
          <p:nvPr/>
        </p:nvGrpSpPr>
        <p:grpSpPr>
          <a:xfrm>
            <a:off x="1405002" y="3651440"/>
            <a:ext cx="3279445" cy="1326386"/>
            <a:chOff x="7249807" y="3091211"/>
            <a:chExt cx="3279445" cy="1326386"/>
          </a:xfrm>
        </p:grpSpPr>
        <p:grpSp>
          <p:nvGrpSpPr>
            <p:cNvPr id="18" name="Group 17">
              <a:extLst>
                <a:ext uri="{FF2B5EF4-FFF2-40B4-BE49-F238E27FC236}">
                  <a16:creationId xmlns:a16="http://schemas.microsoft.com/office/drawing/2014/main" id="{8DFDBB1B-1FEC-2DE8-7DC9-3E11D7F358DA}"/>
                </a:ext>
              </a:extLst>
            </p:cNvPr>
            <p:cNvGrpSpPr/>
            <p:nvPr/>
          </p:nvGrpSpPr>
          <p:grpSpPr>
            <a:xfrm>
              <a:off x="7249807" y="3091211"/>
              <a:ext cx="3279445" cy="1326386"/>
              <a:chOff x="7253523" y="1611814"/>
              <a:chExt cx="3279445" cy="1326386"/>
            </a:xfrm>
          </p:grpSpPr>
          <p:sp>
            <p:nvSpPr>
              <p:cNvPr id="22" name="Rectangle: Rounded Corners 74">
                <a:extLst>
                  <a:ext uri="{FF2B5EF4-FFF2-40B4-BE49-F238E27FC236}">
                    <a16:creationId xmlns:a16="http://schemas.microsoft.com/office/drawing/2014/main" id="{79106DBA-12EC-CCA3-7974-CF313BFE34EC}"/>
                  </a:ext>
                </a:extLst>
              </p:cNvPr>
              <p:cNvSpPr/>
              <p:nvPr/>
            </p:nvSpPr>
            <p:spPr bwMode="auto">
              <a:xfrm>
                <a:off x="7395692" y="1774544"/>
                <a:ext cx="644337" cy="1163656"/>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74">
                <a:extLst>
                  <a:ext uri="{FF2B5EF4-FFF2-40B4-BE49-F238E27FC236}">
                    <a16:creationId xmlns:a16="http://schemas.microsoft.com/office/drawing/2014/main" id="{122F2824-C2E5-78FD-FA2B-D7F1E3ABEBDE}"/>
                  </a:ext>
                </a:extLst>
              </p:cNvPr>
              <p:cNvSpPr/>
              <p:nvPr/>
            </p:nvSpPr>
            <p:spPr bwMode="auto">
              <a:xfrm>
                <a:off x="8619893" y="1774544"/>
                <a:ext cx="644337" cy="1163656"/>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74">
                <a:extLst>
                  <a:ext uri="{FF2B5EF4-FFF2-40B4-BE49-F238E27FC236}">
                    <a16:creationId xmlns:a16="http://schemas.microsoft.com/office/drawing/2014/main" id="{68B12E9C-001B-39A7-E7E4-616E1056E5A6}"/>
                  </a:ext>
                </a:extLst>
              </p:cNvPr>
              <p:cNvSpPr/>
              <p:nvPr/>
            </p:nvSpPr>
            <p:spPr bwMode="auto">
              <a:xfrm>
                <a:off x="9888631" y="1774544"/>
                <a:ext cx="644337" cy="629501"/>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descr="Devil face with solid fill with solid fill">
                <a:extLst>
                  <a:ext uri="{FF2B5EF4-FFF2-40B4-BE49-F238E27FC236}">
                    <a16:creationId xmlns:a16="http://schemas.microsoft.com/office/drawing/2014/main" id="{478D2739-FA4D-C3F7-B490-DC9C15280C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3523" y="1611814"/>
                <a:ext cx="418603" cy="418603"/>
              </a:xfrm>
              <a:prstGeom prst="rect">
                <a:avLst/>
              </a:prstGeom>
            </p:spPr>
          </p:pic>
          <p:sp>
            <p:nvSpPr>
              <p:cNvPr id="26" name="Oval 25">
                <a:extLst>
                  <a:ext uri="{FF2B5EF4-FFF2-40B4-BE49-F238E27FC236}">
                    <a16:creationId xmlns:a16="http://schemas.microsoft.com/office/drawing/2014/main" id="{E24938B0-B443-AAAF-DD44-CED84DAC2838}"/>
                  </a:ext>
                </a:extLst>
              </p:cNvPr>
              <p:cNvSpPr/>
              <p:nvPr/>
            </p:nvSpPr>
            <p:spPr bwMode="auto">
              <a:xfrm>
                <a:off x="753786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32159A5B-0AC2-524D-AE95-85812FA58CD4}"/>
                  </a:ext>
                </a:extLst>
              </p:cNvPr>
              <p:cNvSpPr/>
              <p:nvPr/>
            </p:nvSpPr>
            <p:spPr bwMode="auto">
              <a:xfrm>
                <a:off x="8764859"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7DA6A835-3632-0BAB-5F03-B003F32F3383}"/>
                  </a:ext>
                </a:extLst>
              </p:cNvPr>
              <p:cNvSpPr/>
              <p:nvPr/>
            </p:nvSpPr>
            <p:spPr bwMode="auto">
              <a:xfrm>
                <a:off x="10030800" y="190929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13E4695-7496-9600-1E59-E44EC22E9629}"/>
                  </a:ext>
                </a:extLst>
              </p:cNvPr>
              <p:cNvSpPr/>
              <p:nvPr/>
            </p:nvSpPr>
            <p:spPr bwMode="auto">
              <a:xfrm>
                <a:off x="8768575" y="2473483"/>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Oval 18">
              <a:extLst>
                <a:ext uri="{FF2B5EF4-FFF2-40B4-BE49-F238E27FC236}">
                  <a16:creationId xmlns:a16="http://schemas.microsoft.com/office/drawing/2014/main" id="{0CAABDBA-5D68-2598-7132-0BF2DBC75706}"/>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22069DC-EFCB-B6E1-B532-75D9F80453C1}"/>
                </a:ext>
              </a:extLst>
            </p:cNvPr>
            <p:cNvSpPr/>
            <p:nvPr/>
          </p:nvSpPr>
          <p:spPr bwMode="auto">
            <a:xfrm>
              <a:off x="10027084" y="3394285"/>
              <a:ext cx="360000" cy="360000"/>
            </a:xfrm>
            <a:prstGeom prst="ellipse">
              <a:avLst/>
            </a:prstGeom>
            <a:solidFill>
              <a:schemeClr val="accent3"/>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descr="Close with solid fill">
              <a:extLst>
                <a:ext uri="{FF2B5EF4-FFF2-40B4-BE49-F238E27FC236}">
                  <a16:creationId xmlns:a16="http://schemas.microsoft.com/office/drawing/2014/main" id="{A18E9925-7DBB-DE44-D378-F29A544F27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7324" y="3301922"/>
              <a:ext cx="559517" cy="559517"/>
            </a:xfrm>
            <a:prstGeom prst="rect">
              <a:avLst/>
            </a:prstGeom>
          </p:spPr>
        </p:pic>
      </p:grpSp>
      <p:grpSp>
        <p:nvGrpSpPr>
          <p:cNvPr id="41" name="Group 40">
            <a:extLst>
              <a:ext uri="{FF2B5EF4-FFF2-40B4-BE49-F238E27FC236}">
                <a16:creationId xmlns:a16="http://schemas.microsoft.com/office/drawing/2014/main" id="{B05ECCCC-D0E3-A0F0-476C-21A93D804802}"/>
              </a:ext>
            </a:extLst>
          </p:cNvPr>
          <p:cNvGrpSpPr/>
          <p:nvPr/>
        </p:nvGrpSpPr>
        <p:grpSpPr>
          <a:xfrm>
            <a:off x="6483936" y="3651440"/>
            <a:ext cx="5491608" cy="1161547"/>
            <a:chOff x="1522352" y="3845407"/>
            <a:chExt cx="6289313" cy="1330272"/>
          </a:xfrm>
        </p:grpSpPr>
        <p:sp>
          <p:nvSpPr>
            <p:cNvPr id="30" name="Rectangle: Rounded Corners 27">
              <a:extLst>
                <a:ext uri="{FF2B5EF4-FFF2-40B4-BE49-F238E27FC236}">
                  <a16:creationId xmlns:a16="http://schemas.microsoft.com/office/drawing/2014/main" id="{32D5FB34-F6DD-9E0A-2DB2-824026631826}"/>
                </a:ext>
              </a:extLst>
            </p:cNvPr>
            <p:cNvSpPr/>
            <p:nvPr/>
          </p:nvSpPr>
          <p:spPr bwMode="auto">
            <a:xfrm>
              <a:off x="152235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28">
              <a:extLst>
                <a:ext uri="{FF2B5EF4-FFF2-40B4-BE49-F238E27FC236}">
                  <a16:creationId xmlns:a16="http://schemas.microsoft.com/office/drawing/2014/main" id="{7C4B97EC-4BDF-B649-75C2-BB6E3EDEDC54}"/>
                </a:ext>
              </a:extLst>
            </p:cNvPr>
            <p:cNvSpPr/>
            <p:nvPr/>
          </p:nvSpPr>
          <p:spPr bwMode="auto">
            <a:xfrm>
              <a:off x="2465327"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29">
              <a:extLst>
                <a:ext uri="{FF2B5EF4-FFF2-40B4-BE49-F238E27FC236}">
                  <a16:creationId xmlns:a16="http://schemas.microsoft.com/office/drawing/2014/main" id="{8F098560-0EA6-FDD8-DC1D-53E9CCA8DC06}"/>
                </a:ext>
              </a:extLst>
            </p:cNvPr>
            <p:cNvSpPr/>
            <p:nvPr/>
          </p:nvSpPr>
          <p:spPr bwMode="auto">
            <a:xfrm>
              <a:off x="3408302"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0">
              <a:extLst>
                <a:ext uri="{FF2B5EF4-FFF2-40B4-BE49-F238E27FC236}">
                  <a16:creationId xmlns:a16="http://schemas.microsoft.com/office/drawing/2014/main" id="{C0B76492-530F-43F3-8925-B20FCD7EA75A}"/>
                </a:ext>
              </a:extLst>
            </p:cNvPr>
            <p:cNvSpPr/>
            <p:nvPr/>
          </p:nvSpPr>
          <p:spPr bwMode="auto">
            <a:xfrm>
              <a:off x="4354513" y="4506689"/>
              <a:ext cx="650875" cy="653884"/>
            </a:xfrm>
            <a:prstGeom prst="round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E</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A2A61265-4107-7C83-4782-CA5C87824FA2}"/>
                </a:ext>
              </a:extLst>
            </p:cNvPr>
            <p:cNvCxnSpPr>
              <a:cxnSpLocks/>
            </p:cNvCxnSpPr>
            <p:nvPr/>
          </p:nvCxnSpPr>
          <p:spPr>
            <a:xfrm>
              <a:off x="7070373" y="4059563"/>
              <a:ext cx="0" cy="44712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D607F9-9A8F-88E6-EC75-72063EF1907F}"/>
                </a:ext>
              </a:extLst>
            </p:cNvPr>
            <p:cNvCxnSpPr>
              <a:cxnSpLocks/>
            </p:cNvCxnSpPr>
            <p:nvPr/>
          </p:nvCxnSpPr>
          <p:spPr>
            <a:xfrm>
              <a:off x="5168828" y="4120493"/>
              <a:ext cx="0" cy="44069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Rounded Corners 33">
              <a:extLst>
                <a:ext uri="{FF2B5EF4-FFF2-40B4-BE49-F238E27FC236}">
                  <a16:creationId xmlns:a16="http://schemas.microsoft.com/office/drawing/2014/main" id="{F3AB37DB-85AA-6A99-8877-517EC2404364}"/>
                </a:ext>
              </a:extLst>
            </p:cNvPr>
            <p:cNvSpPr/>
            <p:nvPr/>
          </p:nvSpPr>
          <p:spPr bwMode="auto">
            <a:xfrm>
              <a:off x="5300724"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F</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Rounded Corners 34">
              <a:extLst>
                <a:ext uri="{FF2B5EF4-FFF2-40B4-BE49-F238E27FC236}">
                  <a16:creationId xmlns:a16="http://schemas.microsoft.com/office/drawing/2014/main" id="{DB43A8E7-8872-6F3E-07DE-5706CEFC7146}"/>
                </a:ext>
              </a:extLst>
            </p:cNvPr>
            <p:cNvSpPr/>
            <p:nvPr/>
          </p:nvSpPr>
          <p:spPr bwMode="auto">
            <a:xfrm>
              <a:off x="6230757" y="4521795"/>
              <a:ext cx="650875" cy="653884"/>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G</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5">
              <a:extLst>
                <a:ext uri="{FF2B5EF4-FFF2-40B4-BE49-F238E27FC236}">
                  <a16:creationId xmlns:a16="http://schemas.microsoft.com/office/drawing/2014/main" id="{8F46EF97-C259-A4D6-12AF-C5C758F0D24B}"/>
                </a:ext>
              </a:extLst>
            </p:cNvPr>
            <p:cNvSpPr/>
            <p:nvPr/>
          </p:nvSpPr>
          <p:spPr bwMode="auto">
            <a:xfrm>
              <a:off x="7160790" y="4521795"/>
              <a:ext cx="650875" cy="653884"/>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09240466-2EF1-28E6-1BBC-D847CE95F8CB}"/>
                </a:ext>
              </a:extLst>
            </p:cNvPr>
            <p:cNvSpPr txBox="1"/>
            <p:nvPr/>
          </p:nvSpPr>
          <p:spPr>
            <a:xfrm>
              <a:off x="4858671" y="3870955"/>
              <a:ext cx="650874" cy="246221"/>
            </a:xfrm>
            <a:prstGeom prst="rect">
              <a:avLst/>
            </a:prstGeom>
            <a:noFill/>
          </p:spPr>
          <p:txBody>
            <a:bodyPr wrap="square" lIns="0" tIns="0" rIns="0" bIns="0" rtlCol="0">
              <a:spAutoFit/>
            </a:bodyPr>
            <a:lstStyle/>
            <a:p>
              <a:pPr algn="ctr"/>
              <a:r>
                <a:rPr lang="en-GB" sz="1600" dirty="0"/>
                <a:t>Audit</a:t>
              </a:r>
              <a:endParaRPr lang="en-US" sz="1600" dirty="0"/>
            </a:p>
          </p:txBody>
        </p:sp>
        <p:sp>
          <p:nvSpPr>
            <p:cNvPr id="40" name="TextBox 39">
              <a:extLst>
                <a:ext uri="{FF2B5EF4-FFF2-40B4-BE49-F238E27FC236}">
                  <a16:creationId xmlns:a16="http://schemas.microsoft.com/office/drawing/2014/main" id="{E7F2656F-85E6-6413-1563-87116D6E17D4}"/>
                </a:ext>
              </a:extLst>
            </p:cNvPr>
            <p:cNvSpPr txBox="1"/>
            <p:nvPr/>
          </p:nvSpPr>
          <p:spPr>
            <a:xfrm>
              <a:off x="6431574" y="3845407"/>
              <a:ext cx="1238311" cy="246221"/>
            </a:xfrm>
            <a:prstGeom prst="rect">
              <a:avLst/>
            </a:prstGeom>
            <a:noFill/>
          </p:spPr>
          <p:txBody>
            <a:bodyPr wrap="square" lIns="0" tIns="0" rIns="0" bIns="0" rtlCol="0">
              <a:spAutoFit/>
            </a:bodyPr>
            <a:lstStyle/>
            <a:p>
              <a:pPr algn="ctr"/>
              <a:r>
                <a:rPr lang="en-GB" sz="1600" dirty="0"/>
                <a:t>Commit</a:t>
              </a:r>
              <a:endParaRPr lang="en-US" sz="1600" dirty="0"/>
            </a:p>
          </p:txBody>
        </p:sp>
      </p:grpSp>
      <p:pic>
        <p:nvPicPr>
          <p:cNvPr id="43" name="Picture 42" descr="A qr code with circles and circles&#10;&#10;AI-generated content may be incorrect.">
            <a:extLst>
              <a:ext uri="{FF2B5EF4-FFF2-40B4-BE49-F238E27FC236}">
                <a16:creationId xmlns:a16="http://schemas.microsoft.com/office/drawing/2014/main" id="{FF36F9B9-8CAA-62B7-4A4C-C09B9C6EF659}"/>
              </a:ext>
            </a:extLst>
          </p:cNvPr>
          <p:cNvPicPr>
            <a:picLocks noChangeAspect="1"/>
          </p:cNvPicPr>
          <p:nvPr/>
        </p:nvPicPr>
        <p:blipFill>
          <a:blip r:embed="rId7"/>
          <a:stretch>
            <a:fillRect/>
          </a:stretch>
        </p:blipFill>
        <p:spPr>
          <a:xfrm>
            <a:off x="10360834" y="275022"/>
            <a:ext cx="1605273" cy="1605273"/>
          </a:xfrm>
          <a:prstGeom prst="rect">
            <a:avLst/>
          </a:prstGeom>
        </p:spPr>
      </p:pic>
      <p:sp>
        <p:nvSpPr>
          <p:cNvPr id="3" name="TextBox 2">
            <a:extLst>
              <a:ext uri="{FF2B5EF4-FFF2-40B4-BE49-F238E27FC236}">
                <a16:creationId xmlns:a16="http://schemas.microsoft.com/office/drawing/2014/main" id="{294B7BCD-1C5B-7186-1753-95F58E2B66CD}"/>
              </a:ext>
            </a:extLst>
          </p:cNvPr>
          <p:cNvSpPr txBox="1"/>
          <p:nvPr/>
        </p:nvSpPr>
        <p:spPr>
          <a:xfrm>
            <a:off x="7627022" y="5415468"/>
            <a:ext cx="4777820" cy="1107996"/>
          </a:xfrm>
          <a:prstGeom prst="rect">
            <a:avLst/>
          </a:prstGeom>
          <a:noFill/>
        </p:spPr>
        <p:txBody>
          <a:bodyPr wrap="square" lIns="0" tIns="0" rIns="0" bIns="0" rtlCol="0">
            <a:spAutoFit/>
          </a:bodyPr>
          <a:lstStyle/>
          <a:p>
            <a:pPr algn="l"/>
            <a:r>
              <a:rPr lang="en-US" sz="2400" dirty="0"/>
              <a:t>Questions?</a:t>
            </a:r>
          </a:p>
          <a:p>
            <a:pPr algn="l"/>
            <a:endParaRPr lang="en-US" sz="2400" dirty="0"/>
          </a:p>
          <a:p>
            <a:pPr algn="l"/>
            <a:r>
              <a:rPr lang="en-US" sz="2400" dirty="0" err="1"/>
              <a:t>shubham_mishra@berkeley.edu</a:t>
            </a:r>
            <a:endParaRPr lang="en-US" sz="2400" dirty="0"/>
          </a:p>
        </p:txBody>
      </p:sp>
    </p:spTree>
    <p:extLst>
      <p:ext uri="{BB962C8B-B14F-4D97-AF65-F5344CB8AC3E}">
        <p14:creationId xmlns:p14="http://schemas.microsoft.com/office/powerpoint/2010/main" val="38273532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1DF-95D4-13D2-9854-80201A5284E3}"/>
              </a:ext>
            </a:extLst>
          </p:cNvPr>
          <p:cNvSpPr>
            <a:spLocks noGrp="1"/>
          </p:cNvSpPr>
          <p:nvPr>
            <p:ph type="title"/>
          </p:nvPr>
        </p:nvSpPr>
        <p:spPr/>
        <p:txBody>
          <a:bodyPr>
            <a:normAutofit/>
          </a:bodyPr>
          <a:lstStyle/>
          <a:p>
            <a:r>
              <a:rPr lang="en-US" dirty="0"/>
              <a:t>Independent Trust Domains</a:t>
            </a:r>
          </a:p>
        </p:txBody>
      </p:sp>
      <p:sp>
        <p:nvSpPr>
          <p:cNvPr id="4" name="Text Placeholder 3">
            <a:extLst>
              <a:ext uri="{FF2B5EF4-FFF2-40B4-BE49-F238E27FC236}">
                <a16:creationId xmlns:a16="http://schemas.microsoft.com/office/drawing/2014/main" id="{26326D49-FFD8-538B-77A4-DD99DDC808AE}"/>
              </a:ext>
            </a:extLst>
          </p:cNvPr>
          <p:cNvSpPr>
            <a:spLocks noGrp="1"/>
          </p:cNvSpPr>
          <p:nvPr>
            <p:ph type="body" sz="quarter" idx="13"/>
          </p:nvPr>
        </p:nvSpPr>
        <p:spPr/>
        <p:txBody>
          <a:bodyPr/>
          <a:lstStyle/>
          <a:p>
            <a:endParaRPr lang="en-US"/>
          </a:p>
        </p:txBody>
      </p:sp>
      <p:pic>
        <p:nvPicPr>
          <p:cNvPr id="24" name="Picture 23" descr="Icon&#10;&#10;Description automatically generated">
            <a:extLst>
              <a:ext uri="{FF2B5EF4-FFF2-40B4-BE49-F238E27FC236}">
                <a16:creationId xmlns:a16="http://schemas.microsoft.com/office/drawing/2014/main" id="{0975319C-F651-6CBB-8171-20F7F4C1C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993" y="2177740"/>
            <a:ext cx="828265" cy="761322"/>
          </a:xfrm>
          <a:prstGeom prst="rect">
            <a:avLst/>
          </a:prstGeom>
        </p:spPr>
      </p:pic>
      <p:cxnSp>
        <p:nvCxnSpPr>
          <p:cNvPr id="25" name="Straight Arrow Connector 24">
            <a:extLst>
              <a:ext uri="{FF2B5EF4-FFF2-40B4-BE49-F238E27FC236}">
                <a16:creationId xmlns:a16="http://schemas.microsoft.com/office/drawing/2014/main" id="{E416AEE7-340B-E82E-D1F0-F141E5C89D89}"/>
              </a:ext>
            </a:extLst>
          </p:cNvPr>
          <p:cNvCxnSpPr>
            <a:cxnSpLocks/>
          </p:cNvCxnSpPr>
          <p:nvPr/>
        </p:nvCxnSpPr>
        <p:spPr>
          <a:xfrm flipV="1">
            <a:off x="4737246" y="3795168"/>
            <a:ext cx="3166184" cy="2043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4F3A0E-4795-4EC6-A597-48825A2F9966}"/>
              </a:ext>
            </a:extLst>
          </p:cNvPr>
          <p:cNvCxnSpPr>
            <a:cxnSpLocks/>
          </p:cNvCxnSpPr>
          <p:nvPr/>
        </p:nvCxnSpPr>
        <p:spPr>
          <a:xfrm flipV="1">
            <a:off x="6394813" y="3112080"/>
            <a:ext cx="0" cy="15423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4B16F2-E0C5-00E1-2B0D-FF837F135D48}"/>
              </a:ext>
            </a:extLst>
          </p:cNvPr>
          <p:cNvCxnSpPr>
            <a:cxnSpLocks/>
          </p:cNvCxnSpPr>
          <p:nvPr/>
        </p:nvCxnSpPr>
        <p:spPr>
          <a:xfrm flipV="1">
            <a:off x="4444675" y="2675000"/>
            <a:ext cx="1406345" cy="70351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397E4AB-616C-124A-8C8D-B9578C0AB9D1}"/>
              </a:ext>
            </a:extLst>
          </p:cNvPr>
          <p:cNvCxnSpPr>
            <a:cxnSpLocks/>
          </p:cNvCxnSpPr>
          <p:nvPr/>
        </p:nvCxnSpPr>
        <p:spPr>
          <a:xfrm flipH="1" flipV="1">
            <a:off x="6906194" y="2584731"/>
            <a:ext cx="1306019" cy="66804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439C15B-AAA4-B009-391A-FB1044C838FE}"/>
              </a:ext>
            </a:extLst>
          </p:cNvPr>
          <p:cNvCxnSpPr>
            <a:cxnSpLocks/>
          </p:cNvCxnSpPr>
          <p:nvPr/>
        </p:nvCxnSpPr>
        <p:spPr>
          <a:xfrm>
            <a:off x="4558128" y="4373043"/>
            <a:ext cx="1260474" cy="77112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BE6E58-3114-BABD-46D1-05C681FC294E}"/>
              </a:ext>
            </a:extLst>
          </p:cNvPr>
          <p:cNvCxnSpPr>
            <a:cxnSpLocks/>
          </p:cNvCxnSpPr>
          <p:nvPr/>
        </p:nvCxnSpPr>
        <p:spPr>
          <a:xfrm flipV="1">
            <a:off x="6914298" y="4239770"/>
            <a:ext cx="1459994" cy="90439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Icon&#10;&#10;Description automatically generated">
            <a:extLst>
              <a:ext uri="{FF2B5EF4-FFF2-40B4-BE49-F238E27FC236}">
                <a16:creationId xmlns:a16="http://schemas.microsoft.com/office/drawing/2014/main" id="{60A6D3AC-B212-484E-DFA2-E34807653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431" y="3501712"/>
            <a:ext cx="828265" cy="761322"/>
          </a:xfrm>
          <a:prstGeom prst="rect">
            <a:avLst/>
          </a:prstGeom>
        </p:spPr>
      </p:pic>
      <p:pic>
        <p:nvPicPr>
          <p:cNvPr id="34" name="Picture 33" descr="Icon&#10;&#10;Description automatically generated">
            <a:extLst>
              <a:ext uri="{FF2B5EF4-FFF2-40B4-BE49-F238E27FC236}">
                <a16:creationId xmlns:a16="http://schemas.microsoft.com/office/drawing/2014/main" id="{5975F3D4-1F88-AE32-C5E2-58C7AFEDF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680" y="4818162"/>
            <a:ext cx="828265" cy="761322"/>
          </a:xfrm>
          <a:prstGeom prst="rect">
            <a:avLst/>
          </a:prstGeom>
        </p:spPr>
      </p:pic>
      <p:pic>
        <p:nvPicPr>
          <p:cNvPr id="35" name="Picture 34" descr="Icon&#10;&#10;Description automatically generated">
            <a:extLst>
              <a:ext uri="{FF2B5EF4-FFF2-40B4-BE49-F238E27FC236}">
                <a16:creationId xmlns:a16="http://schemas.microsoft.com/office/drawing/2014/main" id="{8BBE39E8-E1DD-98D3-7949-59092A75F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499" y="3381351"/>
            <a:ext cx="828265" cy="761322"/>
          </a:xfrm>
          <a:prstGeom prst="rect">
            <a:avLst/>
          </a:prstGeom>
        </p:spPr>
      </p:pic>
      <p:pic>
        <p:nvPicPr>
          <p:cNvPr id="36" name="Graphic 35" descr="Devil face with solid fill with solid fill">
            <a:extLst>
              <a:ext uri="{FF2B5EF4-FFF2-40B4-BE49-F238E27FC236}">
                <a16:creationId xmlns:a16="http://schemas.microsoft.com/office/drawing/2014/main" id="{6087820C-61FF-4085-30CF-5FDEDB5B76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8783" y="3238075"/>
            <a:ext cx="1001695" cy="1001695"/>
          </a:xfrm>
          <a:prstGeom prst="rect">
            <a:avLst/>
          </a:prstGeom>
        </p:spPr>
      </p:pic>
      <p:sp>
        <p:nvSpPr>
          <p:cNvPr id="37" name="Rectangle: Rounded Corners 74">
            <a:extLst>
              <a:ext uri="{FF2B5EF4-FFF2-40B4-BE49-F238E27FC236}">
                <a16:creationId xmlns:a16="http://schemas.microsoft.com/office/drawing/2014/main" id="{61477B74-32E4-D2D2-0F53-ED6AE6166123}"/>
              </a:ext>
            </a:extLst>
          </p:cNvPr>
          <p:cNvSpPr/>
          <p:nvPr/>
        </p:nvSpPr>
        <p:spPr bwMode="auto">
          <a:xfrm>
            <a:off x="3585854" y="3429000"/>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Designed by rawpixel.com / Freepik&#10;&#10;A yellow lock with a black keyhole">
            <a:extLst>
              <a:ext uri="{FF2B5EF4-FFF2-40B4-BE49-F238E27FC236}">
                <a16:creationId xmlns:a16="http://schemas.microsoft.com/office/drawing/2014/main" id="{38238197-3D05-A203-2BFA-A30808ED73F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25898" y1="15722" x2="25898" y2="15722"/>
                        <a14:backgroundMark x1="5047" y1="10246" x2="5047" y2="18246"/>
                        <a14:backgroundMark x1="5047" y1="18246" x2="9110" y2="5711"/>
                        <a14:backgroundMark x1="9110" y1="5711" x2="11570" y2="21604"/>
                        <a14:backgroundMark x1="11570" y1="21604" x2="15676" y2="14738"/>
                        <a14:backgroundMark x1="15676" y1="14738" x2="17087" y2="24813"/>
                        <a14:backgroundMark x1="17087" y1="24813" x2="27310" y2="8513"/>
                        <a14:backgroundMark x1="27310" y1="8513" x2="29662" y2="16513"/>
                        <a14:backgroundMark x1="29662" y1="16513" x2="36527" y2="14909"/>
                        <a14:backgroundMark x1="36527" y1="14909" x2="37361" y2="16406"/>
                      </a14:backgroundRemoval>
                    </a14:imgEffect>
                  </a14:imgLayer>
                </a14:imgProps>
              </a:ext>
            </a:extLst>
          </a:blip>
          <a:stretch>
            <a:fillRect/>
          </a:stretch>
        </p:blipFill>
        <p:spPr>
          <a:xfrm>
            <a:off x="4008449" y="3863161"/>
            <a:ext cx="828807" cy="828807"/>
          </a:xfrm>
          <a:prstGeom prst="rect">
            <a:avLst/>
          </a:prstGeom>
        </p:spPr>
      </p:pic>
      <p:sp>
        <p:nvSpPr>
          <p:cNvPr id="48" name="Rectangle: Rounded Corners 74">
            <a:extLst>
              <a:ext uri="{FF2B5EF4-FFF2-40B4-BE49-F238E27FC236}">
                <a16:creationId xmlns:a16="http://schemas.microsoft.com/office/drawing/2014/main" id="{C7FA037F-352D-36C3-60E9-7D4BB6857DFF}"/>
              </a:ext>
            </a:extLst>
          </p:cNvPr>
          <p:cNvSpPr/>
          <p:nvPr/>
        </p:nvSpPr>
        <p:spPr bwMode="auto">
          <a:xfrm>
            <a:off x="5962646" y="206465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descr="Designed by rawpixel.com / Freepik&#10;&#10;A yellow lock with a black keyhole">
            <a:extLst>
              <a:ext uri="{FF2B5EF4-FFF2-40B4-BE49-F238E27FC236}">
                <a16:creationId xmlns:a16="http://schemas.microsoft.com/office/drawing/2014/main" id="{6A8F3003-2FA9-48BA-A5B7-33DDA7134A63}"/>
              </a:ext>
            </a:extLst>
          </p:cNvPr>
          <p:cNvPicPr>
            <a:picLocks noChangeAspect="1"/>
          </p:cNvPicPr>
          <p:nvPr/>
        </p:nvPicPr>
        <p:blipFill>
          <a:blip r:embed="rId7">
            <a:extLst>
              <a:ext uri="{BEBA8EAE-BF5A-486C-A8C5-ECC9F3942E4B}">
                <a14:imgProps xmlns:a14="http://schemas.microsoft.com/office/drawing/2010/main">
                  <a14:imgLayer r:embed="rId9">
                    <a14:imgEffect>
                      <a14:backgroundRemoval t="10000" b="90000" l="10000" r="90000">
                        <a14:backgroundMark x1="25898" y1="15722" x2="25898" y2="15722"/>
                        <a14:backgroundMark x1="5047" y1="10246" x2="5047" y2="18246"/>
                        <a14:backgroundMark x1="5047" y1="18246" x2="9110" y2="5711"/>
                        <a14:backgroundMark x1="9110" y1="5711" x2="11570" y2="21604"/>
                        <a14:backgroundMark x1="11570" y1="21604" x2="15676" y2="14738"/>
                        <a14:backgroundMark x1="15676" y1="14738" x2="17087" y2="24813"/>
                        <a14:backgroundMark x1="17087" y1="24813" x2="27310" y2="8513"/>
                        <a14:backgroundMark x1="27310" y1="8513" x2="29662" y2="16513"/>
                        <a14:backgroundMark x1="29662" y1="16513" x2="36527" y2="14909"/>
                        <a14:backgroundMark x1="36527" y1="14909" x2="37361" y2="16406"/>
                      </a14:backgroundRemoval>
                    </a14:imgEffect>
                  </a14:imgLayer>
                </a14:imgProps>
              </a:ext>
            </a:extLst>
          </a:blip>
          <a:stretch>
            <a:fillRect/>
          </a:stretch>
        </p:blipFill>
        <p:spPr>
          <a:xfrm>
            <a:off x="6385241" y="2498817"/>
            <a:ext cx="828807" cy="828807"/>
          </a:xfrm>
          <a:prstGeom prst="rect">
            <a:avLst/>
          </a:prstGeom>
        </p:spPr>
      </p:pic>
      <p:sp>
        <p:nvSpPr>
          <p:cNvPr id="51" name="Rectangle: Rounded Corners 74">
            <a:extLst>
              <a:ext uri="{FF2B5EF4-FFF2-40B4-BE49-F238E27FC236}">
                <a16:creationId xmlns:a16="http://schemas.microsoft.com/office/drawing/2014/main" id="{B1EE0E4F-10F9-44BF-8F67-6490301F24D5}"/>
              </a:ext>
            </a:extLst>
          </p:cNvPr>
          <p:cNvSpPr/>
          <p:nvPr/>
        </p:nvSpPr>
        <p:spPr bwMode="auto">
          <a:xfrm>
            <a:off x="8052381" y="324590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descr="Designed by rawpixel.com / Freepik&#10;&#10;A yellow lock with a black keyhole">
            <a:extLst>
              <a:ext uri="{FF2B5EF4-FFF2-40B4-BE49-F238E27FC236}">
                <a16:creationId xmlns:a16="http://schemas.microsoft.com/office/drawing/2014/main" id="{3A674E35-18B9-17F2-3DEA-5F0686201469}"/>
              </a:ext>
            </a:extLst>
          </p:cNvPr>
          <p:cNvPicPr>
            <a:picLocks noChangeAspect="1"/>
          </p:cNvPicPr>
          <p:nvPr/>
        </p:nvPicPr>
        <p:blipFill>
          <a:blip r:embed="rId7">
            <a:extLst>
              <a:ext uri="{BEBA8EAE-BF5A-486C-A8C5-ECC9F3942E4B}">
                <a14:imgProps xmlns:a14="http://schemas.microsoft.com/office/drawing/2010/main">
                  <a14:imgLayer r:embed="rId10">
                    <a14:imgEffect>
                      <a14:backgroundRemoval t="10000" b="90000" l="10000" r="90000">
                        <a14:backgroundMark x1="25898" y1="15722" x2="25898" y2="15722"/>
                        <a14:backgroundMark x1="5047" y1="10246" x2="5047" y2="18246"/>
                        <a14:backgroundMark x1="5047" y1="18246" x2="9110" y2="5711"/>
                        <a14:backgroundMark x1="9110" y1="5711" x2="11570" y2="21604"/>
                        <a14:backgroundMark x1="11570" y1="21604" x2="15676" y2="14738"/>
                        <a14:backgroundMark x1="15676" y1="14738" x2="17087" y2="24813"/>
                        <a14:backgroundMark x1="17087" y1="24813" x2="27310" y2="8513"/>
                        <a14:backgroundMark x1="27310" y1="8513" x2="29662" y2="16513"/>
                        <a14:backgroundMark x1="29662" y1="16513" x2="36527" y2="14909"/>
                        <a14:backgroundMark x1="36527" y1="14909" x2="37361" y2="16406"/>
                      </a14:backgroundRemoval>
                    </a14:imgEffect>
                  </a14:imgLayer>
                </a14:imgProps>
              </a:ext>
            </a:extLst>
          </a:blip>
          <a:stretch>
            <a:fillRect/>
          </a:stretch>
        </p:blipFill>
        <p:spPr>
          <a:xfrm>
            <a:off x="8474976" y="3680067"/>
            <a:ext cx="828807" cy="828807"/>
          </a:xfrm>
          <a:prstGeom prst="rect">
            <a:avLst/>
          </a:prstGeom>
        </p:spPr>
      </p:pic>
      <p:sp>
        <p:nvSpPr>
          <p:cNvPr id="54" name="Rectangle: Rounded Corners 74">
            <a:extLst>
              <a:ext uri="{FF2B5EF4-FFF2-40B4-BE49-F238E27FC236}">
                <a16:creationId xmlns:a16="http://schemas.microsoft.com/office/drawing/2014/main" id="{E0390A68-5892-8DE4-28BF-C6273A8916EE}"/>
              </a:ext>
            </a:extLst>
          </p:cNvPr>
          <p:cNvSpPr/>
          <p:nvPr/>
        </p:nvSpPr>
        <p:spPr bwMode="auto">
          <a:xfrm>
            <a:off x="5962646" y="4721479"/>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descr="Designed by rawpixel.com / Freepik&#10;&#10;A yellow lock with a black keyhole">
            <a:extLst>
              <a:ext uri="{FF2B5EF4-FFF2-40B4-BE49-F238E27FC236}">
                <a16:creationId xmlns:a16="http://schemas.microsoft.com/office/drawing/2014/main" id="{C1408AE1-DE82-84A0-007A-338DAF616034}"/>
              </a:ext>
            </a:extLst>
          </p:cNvPr>
          <p:cNvPicPr>
            <a:picLocks noChangeAspect="1"/>
          </p:cNvPicPr>
          <p:nvPr/>
        </p:nvPicPr>
        <p:blipFill>
          <a:blip r:embed="rId7">
            <a:extLst>
              <a:ext uri="{BEBA8EAE-BF5A-486C-A8C5-ECC9F3942E4B}">
                <a14:imgProps xmlns:a14="http://schemas.microsoft.com/office/drawing/2010/main">
                  <a14:imgLayer r:embed="rId11">
                    <a14:imgEffect>
                      <a14:backgroundRemoval t="10000" b="90000" l="10000" r="90000">
                        <a14:backgroundMark x1="25898" y1="15722" x2="25898" y2="15722"/>
                        <a14:backgroundMark x1="5047" y1="10246" x2="5047" y2="18246"/>
                        <a14:backgroundMark x1="5047" y1="18246" x2="9110" y2="5711"/>
                        <a14:backgroundMark x1="9110" y1="5711" x2="11570" y2="21604"/>
                        <a14:backgroundMark x1="11570" y1="21604" x2="15676" y2="14738"/>
                        <a14:backgroundMark x1="15676" y1="14738" x2="17087" y2="24813"/>
                        <a14:backgroundMark x1="17087" y1="24813" x2="27310" y2="8513"/>
                        <a14:backgroundMark x1="27310" y1="8513" x2="29662" y2="16513"/>
                        <a14:backgroundMark x1="29662" y1="16513" x2="36527" y2="14909"/>
                        <a14:backgroundMark x1="36527" y1="14909" x2="37361" y2="16406"/>
                      </a14:backgroundRemoval>
                    </a14:imgEffect>
                  </a14:imgLayer>
                </a14:imgProps>
              </a:ext>
            </a:extLst>
          </a:blip>
          <a:stretch>
            <a:fillRect/>
          </a:stretch>
        </p:blipFill>
        <p:spPr>
          <a:xfrm>
            <a:off x="6385241" y="5155640"/>
            <a:ext cx="828807" cy="828807"/>
          </a:xfrm>
          <a:prstGeom prst="rect">
            <a:avLst/>
          </a:prstGeom>
        </p:spPr>
      </p:pic>
    </p:spTree>
    <p:custDataLst>
      <p:tags r:id="rId1"/>
    </p:custDataLst>
    <p:extLst>
      <p:ext uri="{BB962C8B-B14F-4D97-AF65-F5344CB8AC3E}">
        <p14:creationId xmlns:p14="http://schemas.microsoft.com/office/powerpoint/2010/main" val="2811893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8" grpId="0" animBg="1"/>
      <p:bldP spid="51"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4D2B6-58D0-6C64-B19A-C76DA0B85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A564-A0EF-09E9-25B2-F35393B431E1}"/>
              </a:ext>
            </a:extLst>
          </p:cNvPr>
          <p:cNvSpPr>
            <a:spLocks noGrp="1"/>
          </p:cNvSpPr>
          <p:nvPr>
            <p:ph type="title"/>
          </p:nvPr>
        </p:nvSpPr>
        <p:spPr/>
        <p:txBody>
          <a:bodyPr>
            <a:normAutofit/>
          </a:bodyPr>
          <a:lstStyle/>
          <a:p>
            <a:r>
              <a:rPr lang="en-US" dirty="0"/>
              <a:t>Independent Trust Domains</a:t>
            </a:r>
          </a:p>
        </p:txBody>
      </p:sp>
      <p:sp>
        <p:nvSpPr>
          <p:cNvPr id="4" name="Text Placeholder 3">
            <a:extLst>
              <a:ext uri="{FF2B5EF4-FFF2-40B4-BE49-F238E27FC236}">
                <a16:creationId xmlns:a16="http://schemas.microsoft.com/office/drawing/2014/main" id="{90F7BC71-497F-629E-0F02-46B413EC6837}"/>
              </a:ext>
            </a:extLst>
          </p:cNvPr>
          <p:cNvSpPr>
            <a:spLocks noGrp="1"/>
          </p:cNvSpPr>
          <p:nvPr>
            <p:ph type="body" sz="quarter" idx="13"/>
          </p:nvPr>
        </p:nvSpPr>
        <p:spPr/>
        <p:txBody>
          <a:bodyPr/>
          <a:lstStyle/>
          <a:p>
            <a:endParaRPr lang="en-US"/>
          </a:p>
        </p:txBody>
      </p:sp>
      <p:pic>
        <p:nvPicPr>
          <p:cNvPr id="24" name="Picture 23" descr="Icon&#10;&#10;Description automatically generated">
            <a:extLst>
              <a:ext uri="{FF2B5EF4-FFF2-40B4-BE49-F238E27FC236}">
                <a16:creationId xmlns:a16="http://schemas.microsoft.com/office/drawing/2014/main" id="{E3070A0F-3C74-2110-891F-24A5D40C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993" y="2177740"/>
            <a:ext cx="828265" cy="761322"/>
          </a:xfrm>
          <a:prstGeom prst="rect">
            <a:avLst/>
          </a:prstGeom>
        </p:spPr>
      </p:pic>
      <p:cxnSp>
        <p:nvCxnSpPr>
          <p:cNvPr id="25" name="Straight Arrow Connector 24">
            <a:extLst>
              <a:ext uri="{FF2B5EF4-FFF2-40B4-BE49-F238E27FC236}">
                <a16:creationId xmlns:a16="http://schemas.microsoft.com/office/drawing/2014/main" id="{AE1796E9-25C3-0008-690C-2FC356E31F07}"/>
              </a:ext>
            </a:extLst>
          </p:cNvPr>
          <p:cNvCxnSpPr>
            <a:cxnSpLocks/>
          </p:cNvCxnSpPr>
          <p:nvPr/>
        </p:nvCxnSpPr>
        <p:spPr>
          <a:xfrm flipV="1">
            <a:off x="4737246" y="3795168"/>
            <a:ext cx="3166184" cy="2043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CD739EE-DECF-CED8-B8C0-3BD854772B2B}"/>
              </a:ext>
            </a:extLst>
          </p:cNvPr>
          <p:cNvCxnSpPr>
            <a:cxnSpLocks/>
          </p:cNvCxnSpPr>
          <p:nvPr/>
        </p:nvCxnSpPr>
        <p:spPr>
          <a:xfrm flipV="1">
            <a:off x="6394813" y="3112080"/>
            <a:ext cx="0" cy="15423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EAD522-AC5E-DA70-C027-1E16A3044E5B}"/>
              </a:ext>
            </a:extLst>
          </p:cNvPr>
          <p:cNvCxnSpPr>
            <a:cxnSpLocks/>
          </p:cNvCxnSpPr>
          <p:nvPr/>
        </p:nvCxnSpPr>
        <p:spPr>
          <a:xfrm flipV="1">
            <a:off x="4444675" y="2675000"/>
            <a:ext cx="1406345" cy="70351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28D701-1445-4ED2-323C-78202B35C0C9}"/>
              </a:ext>
            </a:extLst>
          </p:cNvPr>
          <p:cNvCxnSpPr>
            <a:cxnSpLocks/>
          </p:cNvCxnSpPr>
          <p:nvPr/>
        </p:nvCxnSpPr>
        <p:spPr>
          <a:xfrm flipH="1" flipV="1">
            <a:off x="6906194" y="2584731"/>
            <a:ext cx="1306019" cy="66804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CB63E16-0E26-C4F2-76E0-A01C50D61588}"/>
              </a:ext>
            </a:extLst>
          </p:cNvPr>
          <p:cNvCxnSpPr>
            <a:cxnSpLocks/>
          </p:cNvCxnSpPr>
          <p:nvPr/>
        </p:nvCxnSpPr>
        <p:spPr>
          <a:xfrm>
            <a:off x="4558128" y="4373043"/>
            <a:ext cx="1260474" cy="77112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9A374DA-6F07-5BC2-DA3B-77BFEFC24317}"/>
              </a:ext>
            </a:extLst>
          </p:cNvPr>
          <p:cNvCxnSpPr>
            <a:cxnSpLocks/>
          </p:cNvCxnSpPr>
          <p:nvPr/>
        </p:nvCxnSpPr>
        <p:spPr>
          <a:xfrm flipV="1">
            <a:off x="6914298" y="4239770"/>
            <a:ext cx="1459994" cy="90439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Icon&#10;&#10;Description automatically generated">
            <a:extLst>
              <a:ext uri="{FF2B5EF4-FFF2-40B4-BE49-F238E27FC236}">
                <a16:creationId xmlns:a16="http://schemas.microsoft.com/office/drawing/2014/main" id="{8D06273B-1065-A6B8-F8D2-70107F6CF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431" y="3501712"/>
            <a:ext cx="828265" cy="761322"/>
          </a:xfrm>
          <a:prstGeom prst="rect">
            <a:avLst/>
          </a:prstGeom>
        </p:spPr>
      </p:pic>
      <p:pic>
        <p:nvPicPr>
          <p:cNvPr id="34" name="Picture 33" descr="Icon&#10;&#10;Description automatically generated">
            <a:extLst>
              <a:ext uri="{FF2B5EF4-FFF2-40B4-BE49-F238E27FC236}">
                <a16:creationId xmlns:a16="http://schemas.microsoft.com/office/drawing/2014/main" id="{928EC129-3537-BEA3-780E-9D313A6A4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680" y="4818162"/>
            <a:ext cx="828265" cy="761322"/>
          </a:xfrm>
          <a:prstGeom prst="rect">
            <a:avLst/>
          </a:prstGeom>
        </p:spPr>
      </p:pic>
      <p:pic>
        <p:nvPicPr>
          <p:cNvPr id="35" name="Picture 34" descr="Icon&#10;&#10;Description automatically generated">
            <a:extLst>
              <a:ext uri="{FF2B5EF4-FFF2-40B4-BE49-F238E27FC236}">
                <a16:creationId xmlns:a16="http://schemas.microsoft.com/office/drawing/2014/main" id="{63025725-78E3-7EB4-1EB8-F9A1ABEAC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499" y="3381351"/>
            <a:ext cx="828265" cy="761322"/>
          </a:xfrm>
          <a:prstGeom prst="rect">
            <a:avLst/>
          </a:prstGeom>
        </p:spPr>
      </p:pic>
      <p:sp>
        <p:nvSpPr>
          <p:cNvPr id="37" name="Rectangle: Rounded Corners 74">
            <a:extLst>
              <a:ext uri="{FF2B5EF4-FFF2-40B4-BE49-F238E27FC236}">
                <a16:creationId xmlns:a16="http://schemas.microsoft.com/office/drawing/2014/main" id="{08268A8D-8D4C-4F59-12DF-35933105336E}"/>
              </a:ext>
            </a:extLst>
          </p:cNvPr>
          <p:cNvSpPr/>
          <p:nvPr/>
        </p:nvSpPr>
        <p:spPr bwMode="auto">
          <a:xfrm>
            <a:off x="3585854" y="3429000"/>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DC306B42-EF44-D7AF-C668-15619AFAE5F3}"/>
              </a:ext>
            </a:extLst>
          </p:cNvPr>
          <p:cNvPicPr>
            <a:picLocks noChangeAspect="1"/>
          </p:cNvPicPr>
          <p:nvPr/>
        </p:nvPicPr>
        <p:blipFill>
          <a:blip r:embed="rId4"/>
          <a:srcRect l="30454" t="15344" r="29395" b="17894"/>
          <a:stretch/>
        </p:blipFill>
        <p:spPr>
          <a:xfrm>
            <a:off x="4288442" y="4188675"/>
            <a:ext cx="332775" cy="313553"/>
          </a:xfrm>
          <a:prstGeom prst="rect">
            <a:avLst/>
          </a:prstGeom>
        </p:spPr>
      </p:pic>
      <p:sp>
        <p:nvSpPr>
          <p:cNvPr id="48" name="Rectangle: Rounded Corners 74">
            <a:extLst>
              <a:ext uri="{FF2B5EF4-FFF2-40B4-BE49-F238E27FC236}">
                <a16:creationId xmlns:a16="http://schemas.microsoft.com/office/drawing/2014/main" id="{1B0D7E89-9A33-7838-886E-9E5E1747DDAC}"/>
              </a:ext>
            </a:extLst>
          </p:cNvPr>
          <p:cNvSpPr/>
          <p:nvPr/>
        </p:nvSpPr>
        <p:spPr bwMode="auto">
          <a:xfrm>
            <a:off x="5962646" y="206465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Rounded Corners 74">
            <a:extLst>
              <a:ext uri="{FF2B5EF4-FFF2-40B4-BE49-F238E27FC236}">
                <a16:creationId xmlns:a16="http://schemas.microsoft.com/office/drawing/2014/main" id="{CED65548-A76C-4F53-49A3-7A378EA1BB25}"/>
              </a:ext>
            </a:extLst>
          </p:cNvPr>
          <p:cNvSpPr/>
          <p:nvPr/>
        </p:nvSpPr>
        <p:spPr bwMode="auto">
          <a:xfrm>
            <a:off x="8052381" y="324590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74">
            <a:extLst>
              <a:ext uri="{FF2B5EF4-FFF2-40B4-BE49-F238E27FC236}">
                <a16:creationId xmlns:a16="http://schemas.microsoft.com/office/drawing/2014/main" id="{E5D492ED-7C28-BF10-C96B-83FF90A1D440}"/>
              </a:ext>
            </a:extLst>
          </p:cNvPr>
          <p:cNvSpPr/>
          <p:nvPr/>
        </p:nvSpPr>
        <p:spPr bwMode="auto">
          <a:xfrm>
            <a:off x="5962646" y="4721479"/>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438F937-7AF6-328E-7F49-FFD5A18A5380}"/>
              </a:ext>
            </a:extLst>
          </p:cNvPr>
          <p:cNvPicPr>
            <a:picLocks noChangeAspect="1"/>
          </p:cNvPicPr>
          <p:nvPr/>
        </p:nvPicPr>
        <p:blipFill>
          <a:blip r:embed="rId4"/>
          <a:srcRect l="30454" t="15344" r="29395" b="17894"/>
          <a:stretch/>
        </p:blipFill>
        <p:spPr>
          <a:xfrm>
            <a:off x="6660975" y="2842140"/>
            <a:ext cx="332775" cy="313553"/>
          </a:xfrm>
          <a:prstGeom prst="rect">
            <a:avLst/>
          </a:prstGeom>
        </p:spPr>
      </p:pic>
      <p:pic>
        <p:nvPicPr>
          <p:cNvPr id="5" name="Picture 4">
            <a:extLst>
              <a:ext uri="{FF2B5EF4-FFF2-40B4-BE49-F238E27FC236}">
                <a16:creationId xmlns:a16="http://schemas.microsoft.com/office/drawing/2014/main" id="{63A7A049-EEFC-E7FC-A92F-585E790E0ABC}"/>
              </a:ext>
            </a:extLst>
          </p:cNvPr>
          <p:cNvPicPr>
            <a:picLocks noChangeAspect="1"/>
          </p:cNvPicPr>
          <p:nvPr/>
        </p:nvPicPr>
        <p:blipFill>
          <a:blip r:embed="rId4"/>
          <a:srcRect l="30454" t="15344" r="29395" b="17894"/>
          <a:stretch/>
        </p:blipFill>
        <p:spPr>
          <a:xfrm>
            <a:off x="8744814" y="4040189"/>
            <a:ext cx="332775" cy="313553"/>
          </a:xfrm>
          <a:prstGeom prst="rect">
            <a:avLst/>
          </a:prstGeom>
        </p:spPr>
      </p:pic>
      <p:pic>
        <p:nvPicPr>
          <p:cNvPr id="6" name="Picture 5">
            <a:extLst>
              <a:ext uri="{FF2B5EF4-FFF2-40B4-BE49-F238E27FC236}">
                <a16:creationId xmlns:a16="http://schemas.microsoft.com/office/drawing/2014/main" id="{6B90B787-B2CE-4957-199F-E5EB93321AC9}"/>
              </a:ext>
            </a:extLst>
          </p:cNvPr>
          <p:cNvPicPr>
            <a:picLocks noChangeAspect="1"/>
          </p:cNvPicPr>
          <p:nvPr/>
        </p:nvPicPr>
        <p:blipFill>
          <a:blip r:embed="rId4"/>
          <a:srcRect l="30454" t="15344" r="29395" b="17894"/>
          <a:stretch/>
        </p:blipFill>
        <p:spPr>
          <a:xfrm>
            <a:off x="6648819" y="5513574"/>
            <a:ext cx="332775" cy="313553"/>
          </a:xfrm>
          <a:prstGeom prst="rect">
            <a:avLst/>
          </a:prstGeom>
        </p:spPr>
      </p:pic>
      <p:pic>
        <p:nvPicPr>
          <p:cNvPr id="8" name="Picture 7">
            <a:extLst>
              <a:ext uri="{FF2B5EF4-FFF2-40B4-BE49-F238E27FC236}">
                <a16:creationId xmlns:a16="http://schemas.microsoft.com/office/drawing/2014/main" id="{95B9E6B4-92A1-FB7E-0F5E-A097FC6C0B29}"/>
              </a:ext>
            </a:extLst>
          </p:cNvPr>
          <p:cNvPicPr>
            <a:picLocks noChangeAspect="1"/>
          </p:cNvPicPr>
          <p:nvPr/>
        </p:nvPicPr>
        <p:blipFill>
          <a:blip r:embed="rId4"/>
          <a:srcRect l="30454" t="15344" r="29395" b="17894"/>
          <a:stretch/>
        </p:blipFill>
        <p:spPr>
          <a:xfrm>
            <a:off x="7258978" y="847577"/>
            <a:ext cx="953235" cy="849877"/>
          </a:xfrm>
          <a:prstGeom prst="rect">
            <a:avLst/>
          </a:prstGeom>
        </p:spPr>
      </p:pic>
      <p:pic>
        <p:nvPicPr>
          <p:cNvPr id="9" name="Picture 4">
            <a:extLst>
              <a:ext uri="{FF2B5EF4-FFF2-40B4-BE49-F238E27FC236}">
                <a16:creationId xmlns:a16="http://schemas.microsoft.com/office/drawing/2014/main" id="{85E036C1-7C58-22B6-F173-624434B20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969" y="790939"/>
            <a:ext cx="966045" cy="9065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0C63084-F247-BBE7-D563-55EB45D7E0AA}"/>
              </a:ext>
            </a:extLst>
          </p:cNvPr>
          <p:cNvPicPr>
            <a:picLocks noChangeAspect="1"/>
          </p:cNvPicPr>
          <p:nvPr/>
        </p:nvPicPr>
        <p:blipFill>
          <a:blip r:embed="rId6"/>
          <a:stretch>
            <a:fillRect/>
          </a:stretch>
        </p:blipFill>
        <p:spPr>
          <a:xfrm>
            <a:off x="10517273" y="798069"/>
            <a:ext cx="1652921" cy="899385"/>
          </a:xfrm>
          <a:prstGeom prst="rect">
            <a:avLst/>
          </a:prstGeom>
        </p:spPr>
      </p:pic>
    </p:spTree>
    <p:extLst>
      <p:ext uri="{BB962C8B-B14F-4D97-AF65-F5344CB8AC3E}">
        <p14:creationId xmlns:p14="http://schemas.microsoft.com/office/powerpoint/2010/main" val="786771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oogle Shape;169;p21">
            <a:extLst>
              <a:ext uri="{FF2B5EF4-FFF2-40B4-BE49-F238E27FC236}">
                <a16:creationId xmlns:a16="http://schemas.microsoft.com/office/drawing/2014/main" id="{19DD0A3A-FCBD-1478-2353-A98CD19EE8ED}"/>
              </a:ext>
            </a:extLst>
          </p:cNvPr>
          <p:cNvPicPr preferRelativeResize="0"/>
          <p:nvPr/>
        </p:nvPicPr>
        <p:blipFill>
          <a:blip r:embed="rId4">
            <a:alphaModFix/>
          </a:blip>
          <a:stretch>
            <a:fillRect/>
          </a:stretch>
        </p:blipFill>
        <p:spPr>
          <a:xfrm>
            <a:off x="0" y="77064"/>
            <a:ext cx="6494016" cy="1584601"/>
          </a:xfrm>
          <a:prstGeom prst="rect">
            <a:avLst/>
          </a:prstGeom>
          <a:noFill/>
          <a:ln>
            <a:noFill/>
          </a:ln>
        </p:spPr>
      </p:pic>
      <p:pic>
        <p:nvPicPr>
          <p:cNvPr id="9" name="Google Shape;170;p21">
            <a:extLst>
              <a:ext uri="{FF2B5EF4-FFF2-40B4-BE49-F238E27FC236}">
                <a16:creationId xmlns:a16="http://schemas.microsoft.com/office/drawing/2014/main" id="{ADE644DC-4540-DF77-3B24-A6B573918DF9}"/>
              </a:ext>
            </a:extLst>
          </p:cNvPr>
          <p:cNvPicPr preferRelativeResize="0"/>
          <p:nvPr/>
        </p:nvPicPr>
        <p:blipFill>
          <a:blip r:embed="rId5">
            <a:alphaModFix/>
          </a:blip>
          <a:stretch>
            <a:fillRect/>
          </a:stretch>
        </p:blipFill>
        <p:spPr>
          <a:xfrm>
            <a:off x="-1" y="1900577"/>
            <a:ext cx="6494017" cy="2066943"/>
          </a:xfrm>
          <a:prstGeom prst="rect">
            <a:avLst/>
          </a:prstGeom>
          <a:noFill/>
          <a:ln>
            <a:noFill/>
          </a:ln>
        </p:spPr>
      </p:pic>
      <p:pic>
        <p:nvPicPr>
          <p:cNvPr id="10" name="Google Shape;171;p21">
            <a:extLst>
              <a:ext uri="{FF2B5EF4-FFF2-40B4-BE49-F238E27FC236}">
                <a16:creationId xmlns:a16="http://schemas.microsoft.com/office/drawing/2014/main" id="{2921F8DE-374F-4682-DC9E-FEF00AA4C901}"/>
              </a:ext>
            </a:extLst>
          </p:cNvPr>
          <p:cNvPicPr preferRelativeResize="0"/>
          <p:nvPr/>
        </p:nvPicPr>
        <p:blipFill>
          <a:blip r:embed="rId6">
            <a:alphaModFix/>
          </a:blip>
          <a:stretch>
            <a:fillRect/>
          </a:stretch>
        </p:blipFill>
        <p:spPr>
          <a:xfrm>
            <a:off x="0" y="4158437"/>
            <a:ext cx="6494017" cy="2030312"/>
          </a:xfrm>
          <a:prstGeom prst="rect">
            <a:avLst/>
          </a:prstGeom>
          <a:noFill/>
          <a:ln>
            <a:noFill/>
          </a:ln>
        </p:spPr>
      </p:pic>
      <p:pic>
        <p:nvPicPr>
          <p:cNvPr id="11" name="Google Shape;172;p21">
            <a:extLst>
              <a:ext uri="{FF2B5EF4-FFF2-40B4-BE49-F238E27FC236}">
                <a16:creationId xmlns:a16="http://schemas.microsoft.com/office/drawing/2014/main" id="{7A10E5D4-4C99-0C34-F6ED-1FCF1635E6BA}"/>
              </a:ext>
            </a:extLst>
          </p:cNvPr>
          <p:cNvPicPr preferRelativeResize="0"/>
          <p:nvPr/>
        </p:nvPicPr>
        <p:blipFill>
          <a:blip r:embed="rId7">
            <a:alphaModFix/>
          </a:blip>
          <a:stretch>
            <a:fillRect/>
          </a:stretch>
        </p:blipFill>
        <p:spPr>
          <a:xfrm>
            <a:off x="4785303" y="0"/>
            <a:ext cx="7339758" cy="1938488"/>
          </a:xfrm>
          <a:prstGeom prst="rect">
            <a:avLst/>
          </a:prstGeom>
          <a:noFill/>
          <a:ln>
            <a:noFill/>
          </a:ln>
        </p:spPr>
      </p:pic>
      <p:pic>
        <p:nvPicPr>
          <p:cNvPr id="12" name="Google Shape;173;p21">
            <a:extLst>
              <a:ext uri="{FF2B5EF4-FFF2-40B4-BE49-F238E27FC236}">
                <a16:creationId xmlns:a16="http://schemas.microsoft.com/office/drawing/2014/main" id="{792B8ECA-0A7D-B413-BAD2-8B95778A5E34}"/>
              </a:ext>
            </a:extLst>
          </p:cNvPr>
          <p:cNvPicPr preferRelativeResize="0"/>
          <p:nvPr/>
        </p:nvPicPr>
        <p:blipFill>
          <a:blip r:embed="rId8">
            <a:alphaModFix/>
          </a:blip>
          <a:stretch>
            <a:fillRect/>
          </a:stretch>
        </p:blipFill>
        <p:spPr>
          <a:xfrm>
            <a:off x="4179104" y="2202080"/>
            <a:ext cx="8012896" cy="1692895"/>
          </a:xfrm>
          <a:prstGeom prst="rect">
            <a:avLst/>
          </a:prstGeom>
          <a:noFill/>
          <a:ln>
            <a:noFill/>
          </a:ln>
        </p:spPr>
      </p:pic>
      <p:pic>
        <p:nvPicPr>
          <p:cNvPr id="16" name="Picture 15" descr="A close-up of a document&#10;&#10;AI-generated content may be incorrect.">
            <a:extLst>
              <a:ext uri="{FF2B5EF4-FFF2-40B4-BE49-F238E27FC236}">
                <a16:creationId xmlns:a16="http://schemas.microsoft.com/office/drawing/2014/main" id="{6817347C-0350-6F68-2EC5-11FC1EE6CB5B}"/>
              </a:ext>
            </a:extLst>
          </p:cNvPr>
          <p:cNvPicPr>
            <a:picLocks noChangeAspect="1"/>
          </p:cNvPicPr>
          <p:nvPr/>
        </p:nvPicPr>
        <p:blipFill>
          <a:blip r:embed="rId9"/>
          <a:stretch>
            <a:fillRect/>
          </a:stretch>
        </p:blipFill>
        <p:spPr>
          <a:xfrm>
            <a:off x="3602635" y="3601549"/>
            <a:ext cx="8172714" cy="2737757"/>
          </a:xfrm>
          <a:prstGeom prst="rect">
            <a:avLst/>
          </a:prstGeom>
        </p:spPr>
      </p:pic>
      <p:pic>
        <p:nvPicPr>
          <p:cNvPr id="13" name="Google Shape;174;p21">
            <a:extLst>
              <a:ext uri="{FF2B5EF4-FFF2-40B4-BE49-F238E27FC236}">
                <a16:creationId xmlns:a16="http://schemas.microsoft.com/office/drawing/2014/main" id="{24EA98F4-CCAB-C478-0F93-DA51ACB885EB}"/>
              </a:ext>
            </a:extLst>
          </p:cNvPr>
          <p:cNvPicPr preferRelativeResize="0"/>
          <p:nvPr/>
        </p:nvPicPr>
        <p:blipFill>
          <a:blip r:embed="rId10">
            <a:alphaModFix/>
          </a:blip>
          <a:stretch>
            <a:fillRect/>
          </a:stretch>
        </p:blipFill>
        <p:spPr>
          <a:xfrm>
            <a:off x="2681902" y="4630022"/>
            <a:ext cx="9538831" cy="1938488"/>
          </a:xfrm>
          <a:prstGeom prst="rect">
            <a:avLst/>
          </a:prstGeom>
          <a:noFill/>
          <a:ln>
            <a:noFill/>
          </a:ln>
        </p:spPr>
      </p:pic>
      <p:sp>
        <p:nvSpPr>
          <p:cNvPr id="17" name="Rectangle 16">
            <a:extLst>
              <a:ext uri="{FF2B5EF4-FFF2-40B4-BE49-F238E27FC236}">
                <a16:creationId xmlns:a16="http://schemas.microsoft.com/office/drawing/2014/main" id="{E4D7F67F-1E6C-790A-7B8F-733FFFA7958B}"/>
              </a:ext>
            </a:extLst>
          </p:cNvPr>
          <p:cNvSpPr/>
          <p:nvPr/>
        </p:nvSpPr>
        <p:spPr bwMode="auto">
          <a:xfrm>
            <a:off x="-248478" y="-75930"/>
            <a:ext cx="12573000" cy="7440826"/>
          </a:xfrm>
          <a:prstGeom prst="rect">
            <a:avLst/>
          </a:prstGeom>
          <a:solidFill>
            <a:srgbClr val="000000">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Diagram 17">
            <a:extLst>
              <a:ext uri="{FF2B5EF4-FFF2-40B4-BE49-F238E27FC236}">
                <a16:creationId xmlns:a16="http://schemas.microsoft.com/office/drawing/2014/main" id="{ED7768DB-9F4D-0FF9-4161-1E913D40349D}"/>
              </a:ext>
            </a:extLst>
          </p:cNvPr>
          <p:cNvGraphicFramePr/>
          <p:nvPr>
            <p:extLst>
              <p:ext uri="{D42A27DB-BD31-4B8C-83A1-F6EECF244321}">
                <p14:modId xmlns:p14="http://schemas.microsoft.com/office/powerpoint/2010/main" val="21892453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42" name="Group 41">
            <a:extLst>
              <a:ext uri="{FF2B5EF4-FFF2-40B4-BE49-F238E27FC236}">
                <a16:creationId xmlns:a16="http://schemas.microsoft.com/office/drawing/2014/main" id="{BDFA770A-74BA-CD8D-97CB-32F28BF61D1A}"/>
              </a:ext>
            </a:extLst>
          </p:cNvPr>
          <p:cNvGrpSpPr/>
          <p:nvPr/>
        </p:nvGrpSpPr>
        <p:grpSpPr>
          <a:xfrm>
            <a:off x="3244476" y="1852986"/>
            <a:ext cx="5542955" cy="3762471"/>
            <a:chOff x="3534634" y="2064656"/>
            <a:chExt cx="5542955" cy="3762471"/>
          </a:xfrm>
        </p:grpSpPr>
        <p:pic>
          <p:nvPicPr>
            <p:cNvPr id="19" name="Picture 18" descr="Icon&#10;&#10;Description automatically generated">
              <a:extLst>
                <a:ext uri="{FF2B5EF4-FFF2-40B4-BE49-F238E27FC236}">
                  <a16:creationId xmlns:a16="http://schemas.microsoft.com/office/drawing/2014/main" id="{27907E58-FC45-24DC-A440-43ECEC10AA8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4993" y="2177740"/>
              <a:ext cx="828265" cy="761322"/>
            </a:xfrm>
            <a:prstGeom prst="rect">
              <a:avLst/>
            </a:prstGeom>
          </p:spPr>
        </p:pic>
        <p:cxnSp>
          <p:nvCxnSpPr>
            <p:cNvPr id="20" name="Straight Arrow Connector 19">
              <a:extLst>
                <a:ext uri="{FF2B5EF4-FFF2-40B4-BE49-F238E27FC236}">
                  <a16:creationId xmlns:a16="http://schemas.microsoft.com/office/drawing/2014/main" id="{07D47A85-2410-25BB-BF76-F417BEA19E2F}"/>
                </a:ext>
              </a:extLst>
            </p:cNvPr>
            <p:cNvCxnSpPr>
              <a:cxnSpLocks/>
            </p:cNvCxnSpPr>
            <p:nvPr/>
          </p:nvCxnSpPr>
          <p:spPr>
            <a:xfrm flipV="1">
              <a:off x="4737246" y="3795168"/>
              <a:ext cx="3166184" cy="2043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7D39A7-44F8-FB94-A79A-C093632C7DEC}"/>
                </a:ext>
              </a:extLst>
            </p:cNvPr>
            <p:cNvCxnSpPr>
              <a:cxnSpLocks/>
            </p:cNvCxnSpPr>
            <p:nvPr/>
          </p:nvCxnSpPr>
          <p:spPr>
            <a:xfrm flipV="1">
              <a:off x="6394813" y="3112080"/>
              <a:ext cx="0" cy="154234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EB126E-75D3-EFBA-4DC4-94E97EB6E38E}"/>
                </a:ext>
              </a:extLst>
            </p:cNvPr>
            <p:cNvCxnSpPr>
              <a:cxnSpLocks/>
            </p:cNvCxnSpPr>
            <p:nvPr/>
          </p:nvCxnSpPr>
          <p:spPr>
            <a:xfrm flipV="1">
              <a:off x="4444675" y="2675000"/>
              <a:ext cx="1406345" cy="70351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4EE3CC-C7EF-71CB-06C0-046F03A5DD2E}"/>
                </a:ext>
              </a:extLst>
            </p:cNvPr>
            <p:cNvCxnSpPr>
              <a:cxnSpLocks/>
            </p:cNvCxnSpPr>
            <p:nvPr/>
          </p:nvCxnSpPr>
          <p:spPr>
            <a:xfrm flipH="1" flipV="1">
              <a:off x="6906194" y="2584731"/>
              <a:ext cx="1306019" cy="66804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4F2E2D-AA3F-ABBD-4DF6-96DC58223E28}"/>
                </a:ext>
              </a:extLst>
            </p:cNvPr>
            <p:cNvCxnSpPr>
              <a:cxnSpLocks/>
            </p:cNvCxnSpPr>
            <p:nvPr/>
          </p:nvCxnSpPr>
          <p:spPr>
            <a:xfrm>
              <a:off x="4558128" y="4373043"/>
              <a:ext cx="1260474" cy="77112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6626B36-77FC-CF66-AF2C-BED57E9E5249}"/>
                </a:ext>
              </a:extLst>
            </p:cNvPr>
            <p:cNvCxnSpPr>
              <a:cxnSpLocks/>
            </p:cNvCxnSpPr>
            <p:nvPr/>
          </p:nvCxnSpPr>
          <p:spPr>
            <a:xfrm flipV="1">
              <a:off x="6914298" y="4239770"/>
              <a:ext cx="1459994" cy="90439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Icon&#10;&#10;Description automatically generated">
              <a:extLst>
                <a:ext uri="{FF2B5EF4-FFF2-40B4-BE49-F238E27FC236}">
                  <a16:creationId xmlns:a16="http://schemas.microsoft.com/office/drawing/2014/main" id="{8F56A7C0-DBFF-3420-8569-587AC25E183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22431" y="3501712"/>
              <a:ext cx="828265" cy="761322"/>
            </a:xfrm>
            <a:prstGeom prst="rect">
              <a:avLst/>
            </a:prstGeom>
          </p:spPr>
        </p:pic>
        <p:pic>
          <p:nvPicPr>
            <p:cNvPr id="27" name="Picture 26" descr="Icon&#10;&#10;Description automatically generated">
              <a:extLst>
                <a:ext uri="{FF2B5EF4-FFF2-40B4-BE49-F238E27FC236}">
                  <a16:creationId xmlns:a16="http://schemas.microsoft.com/office/drawing/2014/main" id="{25C9727C-21DC-7409-2634-5E47640C0C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80680" y="4818162"/>
              <a:ext cx="828265" cy="761322"/>
            </a:xfrm>
            <a:prstGeom prst="rect">
              <a:avLst/>
            </a:prstGeom>
          </p:spPr>
        </p:pic>
        <p:pic>
          <p:nvPicPr>
            <p:cNvPr id="28" name="Picture 27" descr="Icon&#10;&#10;Description automatically generated">
              <a:extLst>
                <a:ext uri="{FF2B5EF4-FFF2-40B4-BE49-F238E27FC236}">
                  <a16:creationId xmlns:a16="http://schemas.microsoft.com/office/drawing/2014/main" id="{42D5A719-40BD-F202-7BD8-42F3153F086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71499" y="3381351"/>
              <a:ext cx="828265" cy="761322"/>
            </a:xfrm>
            <a:prstGeom prst="rect">
              <a:avLst/>
            </a:prstGeom>
          </p:spPr>
        </p:pic>
        <p:sp>
          <p:nvSpPr>
            <p:cNvPr id="29" name="Rectangle: Rounded Corners 74">
              <a:extLst>
                <a:ext uri="{FF2B5EF4-FFF2-40B4-BE49-F238E27FC236}">
                  <a16:creationId xmlns:a16="http://schemas.microsoft.com/office/drawing/2014/main" id="{56830246-2A51-4469-C8A3-C22102C36DF1}"/>
                </a:ext>
              </a:extLst>
            </p:cNvPr>
            <p:cNvSpPr/>
            <p:nvPr/>
          </p:nvSpPr>
          <p:spPr bwMode="auto">
            <a:xfrm>
              <a:off x="3585854" y="3429000"/>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6207A2BA-F0DB-E400-8916-CEB97BE7B19E}"/>
                </a:ext>
              </a:extLst>
            </p:cNvPr>
            <p:cNvPicPr>
              <a:picLocks noChangeAspect="1"/>
            </p:cNvPicPr>
            <p:nvPr/>
          </p:nvPicPr>
          <p:blipFill>
            <a:blip r:embed="rId17"/>
            <a:srcRect l="30454" t="15344" r="29395" b="17894"/>
            <a:stretch/>
          </p:blipFill>
          <p:spPr>
            <a:xfrm>
              <a:off x="4288442" y="4188675"/>
              <a:ext cx="332775" cy="313553"/>
            </a:xfrm>
            <a:prstGeom prst="rect">
              <a:avLst/>
            </a:prstGeom>
          </p:spPr>
        </p:pic>
        <p:sp>
          <p:nvSpPr>
            <p:cNvPr id="31" name="Rectangle: Rounded Corners 74">
              <a:extLst>
                <a:ext uri="{FF2B5EF4-FFF2-40B4-BE49-F238E27FC236}">
                  <a16:creationId xmlns:a16="http://schemas.microsoft.com/office/drawing/2014/main" id="{1AD543CA-C6C1-6543-B8FC-A30039086740}"/>
                </a:ext>
              </a:extLst>
            </p:cNvPr>
            <p:cNvSpPr/>
            <p:nvPr/>
          </p:nvSpPr>
          <p:spPr bwMode="auto">
            <a:xfrm>
              <a:off x="5962646" y="206465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74">
              <a:extLst>
                <a:ext uri="{FF2B5EF4-FFF2-40B4-BE49-F238E27FC236}">
                  <a16:creationId xmlns:a16="http://schemas.microsoft.com/office/drawing/2014/main" id="{318BA917-8AE9-9A45-C6B4-D59593765FBF}"/>
                </a:ext>
              </a:extLst>
            </p:cNvPr>
            <p:cNvSpPr/>
            <p:nvPr/>
          </p:nvSpPr>
          <p:spPr bwMode="auto">
            <a:xfrm>
              <a:off x="8052381" y="3245906"/>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74">
              <a:extLst>
                <a:ext uri="{FF2B5EF4-FFF2-40B4-BE49-F238E27FC236}">
                  <a16:creationId xmlns:a16="http://schemas.microsoft.com/office/drawing/2014/main" id="{71392502-CF00-710E-E97D-77111211AA96}"/>
                </a:ext>
              </a:extLst>
            </p:cNvPr>
            <p:cNvSpPr/>
            <p:nvPr/>
          </p:nvSpPr>
          <p:spPr bwMode="auto">
            <a:xfrm>
              <a:off x="5962646" y="4721479"/>
              <a:ext cx="858821" cy="948872"/>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EA1AE16A-B442-FBEF-4030-9A353DB4AE28}"/>
                </a:ext>
              </a:extLst>
            </p:cNvPr>
            <p:cNvPicPr>
              <a:picLocks noChangeAspect="1"/>
            </p:cNvPicPr>
            <p:nvPr/>
          </p:nvPicPr>
          <p:blipFill>
            <a:blip r:embed="rId17"/>
            <a:srcRect l="30454" t="15344" r="29395" b="17894"/>
            <a:stretch/>
          </p:blipFill>
          <p:spPr>
            <a:xfrm>
              <a:off x="6660975" y="2842140"/>
              <a:ext cx="332775" cy="313553"/>
            </a:xfrm>
            <a:prstGeom prst="rect">
              <a:avLst/>
            </a:prstGeom>
          </p:spPr>
        </p:pic>
        <p:pic>
          <p:nvPicPr>
            <p:cNvPr id="35" name="Picture 34">
              <a:extLst>
                <a:ext uri="{FF2B5EF4-FFF2-40B4-BE49-F238E27FC236}">
                  <a16:creationId xmlns:a16="http://schemas.microsoft.com/office/drawing/2014/main" id="{5F24CF85-FF43-4C02-9EF0-7350B59C4FF0}"/>
                </a:ext>
              </a:extLst>
            </p:cNvPr>
            <p:cNvPicPr>
              <a:picLocks noChangeAspect="1"/>
            </p:cNvPicPr>
            <p:nvPr/>
          </p:nvPicPr>
          <p:blipFill>
            <a:blip r:embed="rId17"/>
            <a:srcRect l="30454" t="15344" r="29395" b="17894"/>
            <a:stretch/>
          </p:blipFill>
          <p:spPr>
            <a:xfrm>
              <a:off x="8744814" y="4040189"/>
              <a:ext cx="332775" cy="313553"/>
            </a:xfrm>
            <a:prstGeom prst="rect">
              <a:avLst/>
            </a:prstGeom>
          </p:spPr>
        </p:pic>
        <p:pic>
          <p:nvPicPr>
            <p:cNvPr id="36" name="Picture 35">
              <a:extLst>
                <a:ext uri="{FF2B5EF4-FFF2-40B4-BE49-F238E27FC236}">
                  <a16:creationId xmlns:a16="http://schemas.microsoft.com/office/drawing/2014/main" id="{F5D02313-0E30-8EDF-67CA-FACCE727E8B0}"/>
                </a:ext>
              </a:extLst>
            </p:cNvPr>
            <p:cNvPicPr>
              <a:picLocks noChangeAspect="1"/>
            </p:cNvPicPr>
            <p:nvPr/>
          </p:nvPicPr>
          <p:blipFill>
            <a:blip r:embed="rId17"/>
            <a:srcRect l="30454" t="15344" r="29395" b="17894"/>
            <a:stretch/>
          </p:blipFill>
          <p:spPr>
            <a:xfrm>
              <a:off x="6648819" y="5513574"/>
              <a:ext cx="332775" cy="313553"/>
            </a:xfrm>
            <a:prstGeom prst="rect">
              <a:avLst/>
            </a:prstGeom>
          </p:spPr>
        </p:pic>
        <p:pic>
          <p:nvPicPr>
            <p:cNvPr id="38" name="Graphic 37" descr="Devil face with solid fill with solid fill">
              <a:extLst>
                <a:ext uri="{FF2B5EF4-FFF2-40B4-BE49-F238E27FC236}">
                  <a16:creationId xmlns:a16="http://schemas.microsoft.com/office/drawing/2014/main" id="{B39075FE-D5BB-14C0-A8E8-FA5679022D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8783" y="3238075"/>
              <a:ext cx="1001695" cy="1001695"/>
            </a:xfrm>
            <a:prstGeom prst="rect">
              <a:avLst/>
            </a:prstGeom>
          </p:spPr>
        </p:pic>
        <p:pic>
          <p:nvPicPr>
            <p:cNvPr id="39" name="Graphic 38" descr="Devil face with solid fill with solid fill">
              <a:extLst>
                <a:ext uri="{FF2B5EF4-FFF2-40B4-BE49-F238E27FC236}">
                  <a16:creationId xmlns:a16="http://schemas.microsoft.com/office/drawing/2014/main" id="{CCD4AE52-0193-2D81-2DA5-55F1F1FF72E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499" y="2070606"/>
              <a:ext cx="1001695" cy="1001695"/>
            </a:xfrm>
            <a:prstGeom prst="rect">
              <a:avLst/>
            </a:prstGeom>
          </p:spPr>
        </p:pic>
        <p:pic>
          <p:nvPicPr>
            <p:cNvPr id="40" name="Graphic 39" descr="Devil face with solid fill with solid fill">
              <a:extLst>
                <a:ext uri="{FF2B5EF4-FFF2-40B4-BE49-F238E27FC236}">
                  <a16:creationId xmlns:a16="http://schemas.microsoft.com/office/drawing/2014/main" id="{5196ED5D-BCFD-4A82-5B36-F15E592A77A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634" y="3452035"/>
              <a:ext cx="1001695" cy="1001695"/>
            </a:xfrm>
            <a:prstGeom prst="rect">
              <a:avLst/>
            </a:prstGeom>
          </p:spPr>
        </p:pic>
        <p:pic>
          <p:nvPicPr>
            <p:cNvPr id="41" name="Graphic 40" descr="Devil face with solid fill with solid fill">
              <a:extLst>
                <a:ext uri="{FF2B5EF4-FFF2-40B4-BE49-F238E27FC236}">
                  <a16:creationId xmlns:a16="http://schemas.microsoft.com/office/drawing/2014/main" id="{82DD53AB-5C4B-CAF9-E65B-33FBF92734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91208" y="4714222"/>
              <a:ext cx="1001695" cy="1001695"/>
            </a:xfrm>
            <a:prstGeom prst="rect">
              <a:avLst/>
            </a:prstGeom>
          </p:spPr>
        </p:pic>
      </p:grpSp>
    </p:spTree>
    <p:custDataLst>
      <p:tags r:id="rId1"/>
    </p:custDataLst>
    <p:extLst>
      <p:ext uri="{BB962C8B-B14F-4D97-AF65-F5344CB8AC3E}">
        <p14:creationId xmlns:p14="http://schemas.microsoft.com/office/powerpoint/2010/main" val="10420327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graphicEl>
                                              <a:dgm id="{D6D0FCDE-E41E-8745-AC50-42BFDF3427A7}"/>
                                            </p:graphicEl>
                                          </p:spTgt>
                                        </p:tgtEl>
                                        <p:attrNameLst>
                                          <p:attrName>style.visibility</p:attrName>
                                        </p:attrNameLst>
                                      </p:cBhvr>
                                      <p:to>
                                        <p:strVal val="visible"/>
                                      </p:to>
                                    </p:set>
                                    <p:animEffect transition="in" filter="fade">
                                      <p:cBhvr>
                                        <p:cTn id="11" dur="500"/>
                                        <p:tgtEl>
                                          <p:spTgt spid="18">
                                            <p:graphicEl>
                                              <a:dgm id="{D6D0FCDE-E41E-8745-AC50-42BFDF3427A7}"/>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graphicEl>
                                              <a:dgm id="{3B74A282-46A6-F248-B1D8-A642A2B81024}"/>
                                            </p:graphicEl>
                                          </p:spTgt>
                                        </p:tgtEl>
                                        <p:attrNameLst>
                                          <p:attrName>style.visibility</p:attrName>
                                        </p:attrNameLst>
                                      </p:cBhvr>
                                      <p:to>
                                        <p:strVal val="visible"/>
                                      </p:to>
                                    </p:set>
                                    <p:animEffect transition="in" filter="fade">
                                      <p:cBhvr>
                                        <p:cTn id="15" dur="500"/>
                                        <p:tgtEl>
                                          <p:spTgt spid="18">
                                            <p:graphicEl>
                                              <a:dgm id="{3B74A282-46A6-F248-B1D8-A642A2B81024}"/>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graphicEl>
                                              <a:dgm id="{BCEC58D3-2490-F14F-BA0C-AA25FAC5D7BE}"/>
                                            </p:graphicEl>
                                          </p:spTgt>
                                        </p:tgtEl>
                                        <p:attrNameLst>
                                          <p:attrName>style.visibility</p:attrName>
                                        </p:attrNameLst>
                                      </p:cBhvr>
                                      <p:to>
                                        <p:strVal val="visible"/>
                                      </p:to>
                                    </p:set>
                                    <p:animEffect transition="in" filter="fade">
                                      <p:cBhvr>
                                        <p:cTn id="19" dur="500"/>
                                        <p:tgtEl>
                                          <p:spTgt spid="18">
                                            <p:graphicEl>
                                              <a:dgm id="{BCEC58D3-2490-F14F-BA0C-AA25FAC5D7BE}"/>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graphicEl>
                                              <a:dgm id="{5E77856C-C176-8D46-9E2F-C3B08FC3120F}"/>
                                            </p:graphicEl>
                                          </p:spTgt>
                                        </p:tgtEl>
                                        <p:attrNameLst>
                                          <p:attrName>style.visibility</p:attrName>
                                        </p:attrNameLst>
                                      </p:cBhvr>
                                      <p:to>
                                        <p:strVal val="visible"/>
                                      </p:to>
                                    </p:set>
                                    <p:animEffect transition="in" filter="fade">
                                      <p:cBhvr>
                                        <p:cTn id="23" dur="500"/>
                                        <p:tgtEl>
                                          <p:spTgt spid="18">
                                            <p:graphicEl>
                                              <a:dgm id="{5E77856C-C176-8D46-9E2F-C3B08FC3120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8" fill="hold" grpId="1" nodeType="clickEffect">
                                  <p:stCondLst>
                                    <p:cond delay="0"/>
                                  </p:stCondLst>
                                  <p:childTnLst>
                                    <p:anim calcmode="lin" valueType="num">
                                      <p:cBhvr additive="base">
                                        <p:cTn id="27" dur="500"/>
                                        <p:tgtEl>
                                          <p:spTgt spid="18">
                                            <p:graphicEl>
                                              <a:dgm id="{D6D0FCDE-E41E-8745-AC50-42BFDF3427A7}"/>
                                            </p:graphicEl>
                                          </p:spTgt>
                                        </p:tgtEl>
                                        <p:attrNameLst>
                                          <p:attrName>ppt_x</p:attrName>
                                        </p:attrNameLst>
                                      </p:cBhvr>
                                      <p:tavLst>
                                        <p:tav tm="0">
                                          <p:val>
                                            <p:strVal val="ppt_x"/>
                                          </p:val>
                                        </p:tav>
                                        <p:tav tm="100000">
                                          <p:val>
                                            <p:strVal val="0-ppt_w/2"/>
                                          </p:val>
                                        </p:tav>
                                      </p:tavLst>
                                    </p:anim>
                                    <p:anim calcmode="lin" valueType="num">
                                      <p:cBhvr additive="base">
                                        <p:cTn id="28" dur="500"/>
                                        <p:tgtEl>
                                          <p:spTgt spid="18">
                                            <p:graphicEl>
                                              <a:dgm id="{D6D0FCDE-E41E-8745-AC50-42BFDF3427A7}"/>
                                            </p:graphicEl>
                                          </p:spTgt>
                                        </p:tgtEl>
                                        <p:attrNameLst>
                                          <p:attrName>ppt_y</p:attrName>
                                        </p:attrNameLst>
                                      </p:cBhvr>
                                      <p:tavLst>
                                        <p:tav tm="0">
                                          <p:val>
                                            <p:strVal val="ppt_y"/>
                                          </p:val>
                                        </p:tav>
                                        <p:tav tm="100000">
                                          <p:val>
                                            <p:strVal val="ppt_y"/>
                                          </p:val>
                                        </p:tav>
                                      </p:tavLst>
                                    </p:anim>
                                    <p:set>
                                      <p:cBhvr>
                                        <p:cTn id="29" dur="1" fill="hold">
                                          <p:stCondLst>
                                            <p:cond delay="499"/>
                                          </p:stCondLst>
                                        </p:cTn>
                                        <p:tgtEl>
                                          <p:spTgt spid="18">
                                            <p:graphicEl>
                                              <a:dgm id="{D6D0FCDE-E41E-8745-AC50-42BFDF3427A7}"/>
                                            </p:graphicEl>
                                          </p:spTgt>
                                        </p:tgtEl>
                                        <p:attrNameLst>
                                          <p:attrName>style.visibility</p:attrName>
                                        </p:attrNameLst>
                                      </p:cBhvr>
                                      <p:to>
                                        <p:strVal val="hidden"/>
                                      </p:to>
                                    </p:set>
                                  </p:childTnLst>
                                </p:cTn>
                              </p:par>
                              <p:par>
                                <p:cTn id="30" presetID="2" presetClass="exit" presetSubtype="8" fill="hold" grpId="1" nodeType="withEffect">
                                  <p:stCondLst>
                                    <p:cond delay="0"/>
                                  </p:stCondLst>
                                  <p:childTnLst>
                                    <p:anim calcmode="lin" valueType="num">
                                      <p:cBhvr additive="base">
                                        <p:cTn id="31" dur="500"/>
                                        <p:tgtEl>
                                          <p:spTgt spid="18">
                                            <p:graphicEl>
                                              <a:dgm id="{3B74A282-46A6-F248-B1D8-A642A2B81024}"/>
                                            </p:graphicEl>
                                          </p:spTgt>
                                        </p:tgtEl>
                                        <p:attrNameLst>
                                          <p:attrName>ppt_x</p:attrName>
                                        </p:attrNameLst>
                                      </p:cBhvr>
                                      <p:tavLst>
                                        <p:tav tm="0">
                                          <p:val>
                                            <p:strVal val="ppt_x"/>
                                          </p:val>
                                        </p:tav>
                                        <p:tav tm="100000">
                                          <p:val>
                                            <p:strVal val="0-ppt_w/2"/>
                                          </p:val>
                                        </p:tav>
                                      </p:tavLst>
                                    </p:anim>
                                    <p:anim calcmode="lin" valueType="num">
                                      <p:cBhvr additive="base">
                                        <p:cTn id="32" dur="500"/>
                                        <p:tgtEl>
                                          <p:spTgt spid="18">
                                            <p:graphicEl>
                                              <a:dgm id="{3B74A282-46A6-F248-B1D8-A642A2B81024}"/>
                                            </p:graphicEl>
                                          </p:spTgt>
                                        </p:tgtEl>
                                        <p:attrNameLst>
                                          <p:attrName>ppt_y</p:attrName>
                                        </p:attrNameLst>
                                      </p:cBhvr>
                                      <p:tavLst>
                                        <p:tav tm="0">
                                          <p:val>
                                            <p:strVal val="ppt_y"/>
                                          </p:val>
                                        </p:tav>
                                        <p:tav tm="100000">
                                          <p:val>
                                            <p:strVal val="ppt_y"/>
                                          </p:val>
                                        </p:tav>
                                      </p:tavLst>
                                    </p:anim>
                                    <p:set>
                                      <p:cBhvr>
                                        <p:cTn id="33" dur="1" fill="hold">
                                          <p:stCondLst>
                                            <p:cond delay="499"/>
                                          </p:stCondLst>
                                        </p:cTn>
                                        <p:tgtEl>
                                          <p:spTgt spid="18">
                                            <p:graphicEl>
                                              <a:dgm id="{3B74A282-46A6-F248-B1D8-A642A2B81024}"/>
                                            </p:graphicEl>
                                          </p:spTgt>
                                        </p:tgtEl>
                                        <p:attrNameLst>
                                          <p:attrName>style.visibility</p:attrName>
                                        </p:attrNameLst>
                                      </p:cBhvr>
                                      <p:to>
                                        <p:strVal val="hidden"/>
                                      </p:to>
                                    </p:set>
                                  </p:childTnLst>
                                </p:cTn>
                              </p:par>
                              <p:par>
                                <p:cTn id="34" presetID="2" presetClass="exit" presetSubtype="8" fill="hold" grpId="1" nodeType="withEffect">
                                  <p:stCondLst>
                                    <p:cond delay="0"/>
                                  </p:stCondLst>
                                  <p:childTnLst>
                                    <p:anim calcmode="lin" valueType="num">
                                      <p:cBhvr additive="base">
                                        <p:cTn id="35" dur="500"/>
                                        <p:tgtEl>
                                          <p:spTgt spid="18">
                                            <p:graphicEl>
                                              <a:dgm id="{BCEC58D3-2490-F14F-BA0C-AA25FAC5D7BE}"/>
                                            </p:graphicEl>
                                          </p:spTgt>
                                        </p:tgtEl>
                                        <p:attrNameLst>
                                          <p:attrName>ppt_x</p:attrName>
                                        </p:attrNameLst>
                                      </p:cBhvr>
                                      <p:tavLst>
                                        <p:tav tm="0">
                                          <p:val>
                                            <p:strVal val="ppt_x"/>
                                          </p:val>
                                        </p:tav>
                                        <p:tav tm="100000">
                                          <p:val>
                                            <p:strVal val="0-ppt_w/2"/>
                                          </p:val>
                                        </p:tav>
                                      </p:tavLst>
                                    </p:anim>
                                    <p:anim calcmode="lin" valueType="num">
                                      <p:cBhvr additive="base">
                                        <p:cTn id="36" dur="500"/>
                                        <p:tgtEl>
                                          <p:spTgt spid="18">
                                            <p:graphicEl>
                                              <a:dgm id="{BCEC58D3-2490-F14F-BA0C-AA25FAC5D7BE}"/>
                                            </p:graphicEl>
                                          </p:spTgt>
                                        </p:tgtEl>
                                        <p:attrNameLst>
                                          <p:attrName>ppt_y</p:attrName>
                                        </p:attrNameLst>
                                      </p:cBhvr>
                                      <p:tavLst>
                                        <p:tav tm="0">
                                          <p:val>
                                            <p:strVal val="ppt_y"/>
                                          </p:val>
                                        </p:tav>
                                        <p:tav tm="100000">
                                          <p:val>
                                            <p:strVal val="ppt_y"/>
                                          </p:val>
                                        </p:tav>
                                      </p:tavLst>
                                    </p:anim>
                                    <p:set>
                                      <p:cBhvr>
                                        <p:cTn id="37" dur="1" fill="hold">
                                          <p:stCondLst>
                                            <p:cond delay="499"/>
                                          </p:stCondLst>
                                        </p:cTn>
                                        <p:tgtEl>
                                          <p:spTgt spid="18">
                                            <p:graphicEl>
                                              <a:dgm id="{BCEC58D3-2490-F14F-BA0C-AA25FAC5D7BE}"/>
                                            </p:graphicEl>
                                          </p:spTgt>
                                        </p:tgtEl>
                                        <p:attrNameLst>
                                          <p:attrName>style.visibility</p:attrName>
                                        </p:attrNameLst>
                                      </p:cBhvr>
                                      <p:to>
                                        <p:strVal val="hidden"/>
                                      </p:to>
                                    </p:set>
                                  </p:childTnLst>
                                </p:cTn>
                              </p:par>
                              <p:par>
                                <p:cTn id="38" presetID="2" presetClass="exit" presetSubtype="8" fill="hold" grpId="1" nodeType="withEffect">
                                  <p:stCondLst>
                                    <p:cond delay="0"/>
                                  </p:stCondLst>
                                  <p:childTnLst>
                                    <p:anim calcmode="lin" valueType="num">
                                      <p:cBhvr additive="base">
                                        <p:cTn id="39" dur="500"/>
                                        <p:tgtEl>
                                          <p:spTgt spid="18">
                                            <p:graphicEl>
                                              <a:dgm id="{5E77856C-C176-8D46-9E2F-C3B08FC3120F}"/>
                                            </p:graphicEl>
                                          </p:spTgt>
                                        </p:tgtEl>
                                        <p:attrNameLst>
                                          <p:attrName>ppt_x</p:attrName>
                                        </p:attrNameLst>
                                      </p:cBhvr>
                                      <p:tavLst>
                                        <p:tav tm="0">
                                          <p:val>
                                            <p:strVal val="ppt_x"/>
                                          </p:val>
                                        </p:tav>
                                        <p:tav tm="100000">
                                          <p:val>
                                            <p:strVal val="0-ppt_w/2"/>
                                          </p:val>
                                        </p:tav>
                                      </p:tavLst>
                                    </p:anim>
                                    <p:anim calcmode="lin" valueType="num">
                                      <p:cBhvr additive="base">
                                        <p:cTn id="40" dur="500"/>
                                        <p:tgtEl>
                                          <p:spTgt spid="18">
                                            <p:graphicEl>
                                              <a:dgm id="{5E77856C-C176-8D46-9E2F-C3B08FC3120F}"/>
                                            </p:graphicEl>
                                          </p:spTgt>
                                        </p:tgtEl>
                                        <p:attrNameLst>
                                          <p:attrName>ppt_y</p:attrName>
                                        </p:attrNameLst>
                                      </p:cBhvr>
                                      <p:tavLst>
                                        <p:tav tm="0">
                                          <p:val>
                                            <p:strVal val="ppt_y"/>
                                          </p:val>
                                        </p:tav>
                                        <p:tav tm="100000">
                                          <p:val>
                                            <p:strVal val="ppt_y"/>
                                          </p:val>
                                        </p:tav>
                                      </p:tavLst>
                                    </p:anim>
                                    <p:set>
                                      <p:cBhvr>
                                        <p:cTn id="41" dur="1" fill="hold">
                                          <p:stCondLst>
                                            <p:cond delay="499"/>
                                          </p:stCondLst>
                                        </p:cTn>
                                        <p:tgtEl>
                                          <p:spTgt spid="18">
                                            <p:graphicEl>
                                              <a:dgm id="{5E77856C-C176-8D46-9E2F-C3B08FC3120F}"/>
                                            </p:graphicEl>
                                          </p:spTgt>
                                        </p:tgtEl>
                                        <p:attrNameLst>
                                          <p:attrName>style.visibility</p:attrName>
                                        </p:attrNameLst>
                                      </p:cBhvr>
                                      <p:to>
                                        <p:strVal val="hidden"/>
                                      </p:to>
                                    </p:set>
                                  </p:childTnLst>
                                </p:cTn>
                              </p:par>
                            </p:childTnLst>
                          </p:cTn>
                        </p:par>
                        <p:par>
                          <p:cTn id="42" fill="hold">
                            <p:stCondLst>
                              <p:cond delay="500"/>
                            </p:stCondLst>
                            <p:childTnLst>
                              <p:par>
                                <p:cTn id="43" presetID="2" presetClass="entr" presetSubtype="2"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1+#ppt_w/2"/>
                                          </p:val>
                                        </p:tav>
                                        <p:tav tm="100000">
                                          <p:val>
                                            <p:strVal val="#ppt_x"/>
                                          </p:val>
                                        </p:tav>
                                      </p:tavLst>
                                    </p:anim>
                                    <p:anim calcmode="lin" valueType="num">
                                      <p:cBhvr additive="base">
                                        <p:cTn id="46"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18" grpId="0" uiExpand="1">
        <p:bldSub>
          <a:bldDgm bld="one"/>
        </p:bldSub>
      </p:bldGraphic>
      <p:bldGraphic spid="18" grpId="1" uiExpand="1">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7942-0B02-50C6-7161-4E20FD6D2582}"/>
              </a:ext>
            </a:extLst>
          </p:cNvPr>
          <p:cNvSpPr>
            <a:spLocks noGrp="1"/>
          </p:cNvSpPr>
          <p:nvPr>
            <p:ph type="title"/>
          </p:nvPr>
        </p:nvSpPr>
        <p:spPr/>
        <p:txBody>
          <a:bodyPr>
            <a:normAutofit/>
          </a:bodyPr>
          <a:lstStyle/>
          <a:p>
            <a:r>
              <a:rPr lang="en-US" dirty="0"/>
              <a:t>What can we do?</a:t>
            </a:r>
          </a:p>
        </p:txBody>
      </p:sp>
      <p:sp>
        <p:nvSpPr>
          <p:cNvPr id="4" name="Text Placeholder 3">
            <a:extLst>
              <a:ext uri="{FF2B5EF4-FFF2-40B4-BE49-F238E27FC236}">
                <a16:creationId xmlns:a16="http://schemas.microsoft.com/office/drawing/2014/main" id="{3D865DD2-D3BC-8B8A-88F1-4663188C62F3}"/>
              </a:ext>
            </a:extLst>
          </p:cNvPr>
          <p:cNvSpPr>
            <a:spLocks noGrp="1"/>
          </p:cNvSpPr>
          <p:nvPr>
            <p:ph type="body" sz="quarter" idx="13"/>
          </p:nvPr>
        </p:nvSpPr>
        <p:spPr/>
        <p:txBody>
          <a:bodyPr/>
          <a:lstStyle/>
          <a:p>
            <a:endParaRPr lang="en-US"/>
          </a:p>
        </p:txBody>
      </p:sp>
      <p:sp>
        <p:nvSpPr>
          <p:cNvPr id="5" name="Rounded Rectangle 4">
            <a:extLst>
              <a:ext uri="{FF2B5EF4-FFF2-40B4-BE49-F238E27FC236}">
                <a16:creationId xmlns:a16="http://schemas.microsoft.com/office/drawing/2014/main" id="{E8FCA7C8-30A2-46EA-9D78-2CD7019D7CA0}"/>
              </a:ext>
            </a:extLst>
          </p:cNvPr>
          <p:cNvSpPr/>
          <p:nvPr/>
        </p:nvSpPr>
        <p:spPr bwMode="auto">
          <a:xfrm>
            <a:off x="1192192"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185E6658-35AF-6491-F488-0408C4AC686D}"/>
              </a:ext>
            </a:extLst>
          </p:cNvPr>
          <p:cNvSpPr/>
          <p:nvPr/>
        </p:nvSpPr>
        <p:spPr bwMode="auto">
          <a:xfrm>
            <a:off x="1192190"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59A6F4A1-1F21-25D0-B4E1-257C8A6F8DF4}"/>
              </a:ext>
            </a:extLst>
          </p:cNvPr>
          <p:cNvSpPr/>
          <p:nvPr/>
        </p:nvSpPr>
        <p:spPr bwMode="auto">
          <a:xfrm>
            <a:off x="1192190"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1B0763F4-1394-ED4A-F227-CF6FCADDFD79}"/>
              </a:ext>
            </a:extLst>
          </p:cNvPr>
          <p:cNvCxnSpPr>
            <a:stCxn id="5" idx="2"/>
            <a:endCxn id="6" idx="0"/>
          </p:cNvCxnSpPr>
          <p:nvPr/>
        </p:nvCxnSpPr>
        <p:spPr>
          <a:xfrm flipH="1">
            <a:off x="3194611"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33A143-710B-866B-460C-83C845870D24}"/>
              </a:ext>
            </a:extLst>
          </p:cNvPr>
          <p:cNvCxnSpPr>
            <a:stCxn id="6" idx="2"/>
            <a:endCxn id="7" idx="0"/>
          </p:cNvCxnSpPr>
          <p:nvPr/>
        </p:nvCxnSpPr>
        <p:spPr>
          <a:xfrm>
            <a:off x="3194611"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F90288-9A92-4F20-3464-B9FCCDE1E3FD}"/>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C367896E-9A8B-78C0-482B-4F16E287D42E}"/>
              </a:ext>
            </a:extLst>
          </p:cNvPr>
          <p:cNvSpPr/>
          <p:nvPr/>
        </p:nvSpPr>
        <p:spPr bwMode="auto">
          <a:xfrm>
            <a:off x="6994967"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Rare</a:t>
            </a:r>
            <a:r>
              <a:rPr lang="en-US" sz="2400" dirty="0">
                <a:gradFill>
                  <a:gsLst>
                    <a:gs pos="0">
                      <a:srgbClr val="FFFFFF"/>
                    </a:gs>
                    <a:gs pos="100000">
                      <a:srgbClr val="FFFFFF"/>
                    </a:gs>
                  </a:gsLst>
                  <a:lin ang="5400000" scaled="0"/>
                </a:gradFill>
                <a:ea typeface="Segoe UI" pitchFamily="34" charset="0"/>
                <a:cs typeface="Segoe UI" pitchFamily="34" charset="0"/>
              </a:rPr>
              <a:t> TEE Failures</a:t>
            </a:r>
          </a:p>
        </p:txBody>
      </p:sp>
      <p:sp>
        <p:nvSpPr>
          <p:cNvPr id="14" name="Rounded Rectangle 13">
            <a:extLst>
              <a:ext uri="{FF2B5EF4-FFF2-40B4-BE49-F238E27FC236}">
                <a16:creationId xmlns:a16="http://schemas.microsoft.com/office/drawing/2014/main" id="{B5636514-9AA7-5B78-855D-1ABF9AD95866}"/>
              </a:ext>
            </a:extLst>
          </p:cNvPr>
          <p:cNvSpPr/>
          <p:nvPr/>
        </p:nvSpPr>
        <p:spPr bwMode="auto">
          <a:xfrm>
            <a:off x="6994965"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CB8D003C-761B-9EC9-9A65-B8FC0DCF4ED3}"/>
              </a:ext>
            </a:extLst>
          </p:cNvPr>
          <p:cNvSpPr/>
          <p:nvPr/>
        </p:nvSpPr>
        <p:spPr bwMode="auto">
          <a:xfrm>
            <a:off x="6994965"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60B3032-C1A5-5676-0977-905305799D86}"/>
              </a:ext>
            </a:extLst>
          </p:cNvPr>
          <p:cNvCxnSpPr>
            <a:stCxn id="13" idx="2"/>
            <a:endCxn id="14" idx="0"/>
          </p:cNvCxnSpPr>
          <p:nvPr/>
        </p:nvCxnSpPr>
        <p:spPr>
          <a:xfrm flipH="1">
            <a:off x="8997386"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1BD59E-796F-8D35-DC79-75A160DF9566}"/>
              </a:ext>
            </a:extLst>
          </p:cNvPr>
          <p:cNvCxnSpPr>
            <a:stCxn id="14" idx="2"/>
            <a:endCxn id="15" idx="0"/>
          </p:cNvCxnSpPr>
          <p:nvPr/>
        </p:nvCxnSpPr>
        <p:spPr>
          <a:xfrm>
            <a:off x="8997386"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176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73679-F5E1-74F3-E303-D088B55F6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F4480-80C5-0416-715A-63D4BC5E9DBA}"/>
              </a:ext>
            </a:extLst>
          </p:cNvPr>
          <p:cNvSpPr>
            <a:spLocks noGrp="1"/>
          </p:cNvSpPr>
          <p:nvPr>
            <p:ph type="title"/>
          </p:nvPr>
        </p:nvSpPr>
        <p:spPr/>
        <p:txBody>
          <a:bodyPr>
            <a:normAutofit/>
          </a:bodyPr>
          <a:lstStyle/>
          <a:p>
            <a:r>
              <a:rPr lang="en-US" dirty="0"/>
              <a:t>What can we do?</a:t>
            </a:r>
          </a:p>
        </p:txBody>
      </p:sp>
      <p:sp>
        <p:nvSpPr>
          <p:cNvPr id="4" name="Text Placeholder 3">
            <a:extLst>
              <a:ext uri="{FF2B5EF4-FFF2-40B4-BE49-F238E27FC236}">
                <a16:creationId xmlns:a16="http://schemas.microsoft.com/office/drawing/2014/main" id="{0AFB948F-A0C8-3D3E-1BF0-BA6667E4D552}"/>
              </a:ext>
            </a:extLst>
          </p:cNvPr>
          <p:cNvSpPr>
            <a:spLocks noGrp="1"/>
          </p:cNvSpPr>
          <p:nvPr>
            <p:ph type="body" sz="quarter" idx="13"/>
          </p:nvPr>
        </p:nvSpPr>
        <p:spPr/>
        <p:txBody>
          <a:bodyPr/>
          <a:lstStyle/>
          <a:p>
            <a:endParaRPr lang="en-US"/>
          </a:p>
        </p:txBody>
      </p:sp>
      <p:sp>
        <p:nvSpPr>
          <p:cNvPr id="5" name="Rounded Rectangle 4">
            <a:extLst>
              <a:ext uri="{FF2B5EF4-FFF2-40B4-BE49-F238E27FC236}">
                <a16:creationId xmlns:a16="http://schemas.microsoft.com/office/drawing/2014/main" id="{288A283B-3738-3EC8-46F7-FCFE7C5F8207}"/>
              </a:ext>
            </a:extLst>
          </p:cNvPr>
          <p:cNvSpPr/>
          <p:nvPr/>
        </p:nvSpPr>
        <p:spPr bwMode="auto">
          <a:xfrm>
            <a:off x="1192192"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Failures</a:t>
            </a:r>
          </a:p>
        </p:txBody>
      </p:sp>
      <p:sp>
        <p:nvSpPr>
          <p:cNvPr id="6" name="Rounded Rectangle 5">
            <a:extLst>
              <a:ext uri="{FF2B5EF4-FFF2-40B4-BE49-F238E27FC236}">
                <a16:creationId xmlns:a16="http://schemas.microsoft.com/office/drawing/2014/main" id="{41F91AB1-247B-B428-FA61-8CA39DAD4389}"/>
              </a:ext>
            </a:extLst>
          </p:cNvPr>
          <p:cNvSpPr/>
          <p:nvPr/>
        </p:nvSpPr>
        <p:spPr bwMode="auto">
          <a:xfrm>
            <a:off x="1192190"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Heterogenous Cluster</a:t>
            </a:r>
          </a:p>
        </p:txBody>
      </p:sp>
      <p:sp>
        <p:nvSpPr>
          <p:cNvPr id="7" name="Rounded Rectangle 6">
            <a:extLst>
              <a:ext uri="{FF2B5EF4-FFF2-40B4-BE49-F238E27FC236}">
                <a16:creationId xmlns:a16="http://schemas.microsoft.com/office/drawing/2014/main" id="{D5C603FF-0441-1E60-4D1F-48AFF89F529C}"/>
              </a:ext>
            </a:extLst>
          </p:cNvPr>
          <p:cNvSpPr/>
          <p:nvPr/>
        </p:nvSpPr>
        <p:spPr bwMode="auto">
          <a:xfrm>
            <a:off x="1192190"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 Fault Tolerance</a:t>
            </a:r>
          </a:p>
        </p:txBody>
      </p:sp>
      <p:cxnSp>
        <p:nvCxnSpPr>
          <p:cNvPr id="9" name="Straight Arrow Connector 8">
            <a:extLst>
              <a:ext uri="{FF2B5EF4-FFF2-40B4-BE49-F238E27FC236}">
                <a16:creationId xmlns:a16="http://schemas.microsoft.com/office/drawing/2014/main" id="{147D39B0-9A44-1A21-ED17-389BF87343F6}"/>
              </a:ext>
            </a:extLst>
          </p:cNvPr>
          <p:cNvCxnSpPr>
            <a:stCxn id="5" idx="2"/>
            <a:endCxn id="6" idx="0"/>
          </p:cNvCxnSpPr>
          <p:nvPr/>
        </p:nvCxnSpPr>
        <p:spPr>
          <a:xfrm flipH="1">
            <a:off x="3194611"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BC6353-B041-10AD-BBBF-AB19FFDB484D}"/>
              </a:ext>
            </a:extLst>
          </p:cNvPr>
          <p:cNvCxnSpPr>
            <a:stCxn id="6" idx="2"/>
            <a:endCxn id="7" idx="0"/>
          </p:cNvCxnSpPr>
          <p:nvPr/>
        </p:nvCxnSpPr>
        <p:spPr>
          <a:xfrm>
            <a:off x="3194611"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F1DE33-E9B1-BECE-7211-B9FEEC7698D3}"/>
              </a:ext>
            </a:extLst>
          </p:cNvPr>
          <p:cNvCxnSpPr>
            <a:cxnSpLocks/>
          </p:cNvCxnSpPr>
          <p:nvPr/>
        </p:nvCxnSpPr>
        <p:spPr>
          <a:xfrm>
            <a:off x="6085116" y="1229912"/>
            <a:ext cx="0" cy="5024486"/>
          </a:xfrm>
          <a:prstGeom prst="line">
            <a:avLst/>
          </a:prstGeom>
          <a:ln w="762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F1015AF-5E7C-22EF-DC19-5044DFE67E9A}"/>
              </a:ext>
            </a:extLst>
          </p:cNvPr>
          <p:cNvSpPr/>
          <p:nvPr/>
        </p:nvSpPr>
        <p:spPr bwMode="auto">
          <a:xfrm>
            <a:off x="6994967" y="1446835"/>
            <a:ext cx="4004841" cy="694481"/>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Rare</a:t>
            </a:r>
            <a:r>
              <a:rPr lang="en-US" sz="2400" dirty="0">
                <a:gradFill>
                  <a:gsLst>
                    <a:gs pos="0">
                      <a:srgbClr val="FFFFFF"/>
                    </a:gs>
                    <a:gs pos="100000">
                      <a:srgbClr val="FFFFFF"/>
                    </a:gs>
                  </a:gsLst>
                  <a:lin ang="5400000" scaled="0"/>
                </a:gradFill>
                <a:ea typeface="Segoe UI" pitchFamily="34" charset="0"/>
                <a:cs typeface="Segoe UI" pitchFamily="34" charset="0"/>
              </a:rPr>
              <a:t> TEE Failures</a:t>
            </a:r>
          </a:p>
        </p:txBody>
      </p:sp>
      <p:sp>
        <p:nvSpPr>
          <p:cNvPr id="14" name="Rounded Rectangle 13">
            <a:extLst>
              <a:ext uri="{FF2B5EF4-FFF2-40B4-BE49-F238E27FC236}">
                <a16:creationId xmlns:a16="http://schemas.microsoft.com/office/drawing/2014/main" id="{C3D2A863-C6F7-47CF-4961-514E644876F7}"/>
              </a:ext>
            </a:extLst>
          </p:cNvPr>
          <p:cNvSpPr/>
          <p:nvPr/>
        </p:nvSpPr>
        <p:spPr bwMode="auto">
          <a:xfrm>
            <a:off x="6994965" y="3391858"/>
            <a:ext cx="4004841" cy="694481"/>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Auditing</a:t>
            </a:r>
          </a:p>
        </p:txBody>
      </p:sp>
      <p:sp>
        <p:nvSpPr>
          <p:cNvPr id="15" name="Rounded Rectangle 14">
            <a:extLst>
              <a:ext uri="{FF2B5EF4-FFF2-40B4-BE49-F238E27FC236}">
                <a16:creationId xmlns:a16="http://schemas.microsoft.com/office/drawing/2014/main" id="{5F9FE936-62A3-58B6-13C4-6544DFB99A16}"/>
              </a:ext>
            </a:extLst>
          </p:cNvPr>
          <p:cNvSpPr/>
          <p:nvPr/>
        </p:nvSpPr>
        <p:spPr bwMode="auto">
          <a:xfrm>
            <a:off x="6994965" y="5336882"/>
            <a:ext cx="4004841" cy="694481"/>
          </a:xfrm>
          <a:prstGeom prst="roundRect">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PirateShip</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A9FC00FB-091C-2D75-45A0-6CF1B0349438}"/>
              </a:ext>
            </a:extLst>
          </p:cNvPr>
          <p:cNvCxnSpPr>
            <a:stCxn id="13" idx="2"/>
            <a:endCxn id="14" idx="0"/>
          </p:cNvCxnSpPr>
          <p:nvPr/>
        </p:nvCxnSpPr>
        <p:spPr>
          <a:xfrm flipH="1">
            <a:off x="8997386" y="2141316"/>
            <a:ext cx="2" cy="1250542"/>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A0F9AF-579F-06A8-420E-A261B7DEF580}"/>
              </a:ext>
            </a:extLst>
          </p:cNvPr>
          <p:cNvCxnSpPr>
            <a:stCxn id="14" idx="2"/>
            <a:endCxn id="15" idx="0"/>
          </p:cNvCxnSpPr>
          <p:nvPr/>
        </p:nvCxnSpPr>
        <p:spPr>
          <a:xfrm>
            <a:off x="8997386" y="4086339"/>
            <a:ext cx="0" cy="1250543"/>
          </a:xfrm>
          <a:prstGeom prst="straightConnector1">
            <a:avLst/>
          </a:prstGeom>
          <a:ln w="76200">
            <a:solidFill>
              <a:srgbClr val="FFF7F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9989E2C-63F7-087E-8320-6D8FF4AA1955}"/>
              </a:ext>
            </a:extLst>
          </p:cNvPr>
          <p:cNvSpPr/>
          <p:nvPr/>
        </p:nvSpPr>
        <p:spPr bwMode="auto">
          <a:xfrm>
            <a:off x="5983941" y="-941294"/>
            <a:ext cx="8243047" cy="8633012"/>
          </a:xfrm>
          <a:prstGeom prst="rect">
            <a:avLst/>
          </a:prstGeom>
          <a:solidFill>
            <a:srgbClr val="000000">
              <a:alpha val="83137"/>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7524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3624-38DD-602A-1C0D-3244AACEB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B8D27-6B4A-1F24-3286-878F5352988F}"/>
              </a:ext>
            </a:extLst>
          </p:cNvPr>
          <p:cNvSpPr>
            <a:spLocks noGrp="1"/>
          </p:cNvSpPr>
          <p:nvPr>
            <p:ph type="title"/>
          </p:nvPr>
        </p:nvSpPr>
        <p:spPr/>
        <p:txBody>
          <a:bodyPr>
            <a:normAutofit/>
          </a:bodyPr>
          <a:lstStyle/>
          <a:p>
            <a:r>
              <a:rPr lang="en-US" dirty="0"/>
              <a:t>Platform Fault Tolerance</a:t>
            </a:r>
          </a:p>
        </p:txBody>
      </p:sp>
      <p:sp>
        <p:nvSpPr>
          <p:cNvPr id="4" name="Text Placeholder 3">
            <a:extLst>
              <a:ext uri="{FF2B5EF4-FFF2-40B4-BE49-F238E27FC236}">
                <a16:creationId xmlns:a16="http://schemas.microsoft.com/office/drawing/2014/main" id="{8909C972-6F0B-EF4D-6D8A-44C415BBA33E}"/>
              </a:ext>
            </a:extLst>
          </p:cNvPr>
          <p:cNvSpPr>
            <a:spLocks noGrp="1"/>
          </p:cNvSpPr>
          <p:nvPr>
            <p:ph type="body" sz="quarter" idx="13"/>
          </p:nvPr>
        </p:nvSpPr>
        <p:spPr/>
        <p:txBody>
          <a:bodyPr/>
          <a:lstStyle/>
          <a:p>
            <a:endParaRPr lang="en-US"/>
          </a:p>
        </p:txBody>
      </p:sp>
      <p:sp>
        <p:nvSpPr>
          <p:cNvPr id="6" name="Rounded Rectangle 5">
            <a:extLst>
              <a:ext uri="{FF2B5EF4-FFF2-40B4-BE49-F238E27FC236}">
                <a16:creationId xmlns:a16="http://schemas.microsoft.com/office/drawing/2014/main" id="{92F6CBB6-13F0-03B8-796D-8888FB419294}"/>
              </a:ext>
            </a:extLst>
          </p:cNvPr>
          <p:cNvSpPr/>
          <p:nvPr/>
        </p:nvSpPr>
        <p:spPr bwMode="auto">
          <a:xfrm>
            <a:off x="4925122" y="1289755"/>
            <a:ext cx="2341756" cy="628256"/>
          </a:xfrm>
          <a:prstGeom prst="roundRect">
            <a:avLst/>
          </a:prstGeom>
          <a:solidFill>
            <a:srgbClr val="FFA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Failures</a:t>
            </a:r>
          </a:p>
        </p:txBody>
      </p:sp>
      <p:sp>
        <p:nvSpPr>
          <p:cNvPr id="7" name="Rounded Rectangle 6">
            <a:extLst>
              <a:ext uri="{FF2B5EF4-FFF2-40B4-BE49-F238E27FC236}">
                <a16:creationId xmlns:a16="http://schemas.microsoft.com/office/drawing/2014/main" id="{3D706D3E-F2B7-80AB-4851-D95438A764AE}"/>
              </a:ext>
            </a:extLst>
          </p:cNvPr>
          <p:cNvSpPr/>
          <p:nvPr/>
        </p:nvSpPr>
        <p:spPr bwMode="auto">
          <a:xfrm>
            <a:off x="2227962" y="2917867"/>
            <a:ext cx="2341756" cy="1022265"/>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Independent Crashes</a:t>
            </a:r>
          </a:p>
        </p:txBody>
      </p:sp>
      <p:sp>
        <p:nvSpPr>
          <p:cNvPr id="8" name="Rounded Rectangle 7">
            <a:extLst>
              <a:ext uri="{FF2B5EF4-FFF2-40B4-BE49-F238E27FC236}">
                <a16:creationId xmlns:a16="http://schemas.microsoft.com/office/drawing/2014/main" id="{5263744D-F17F-A689-B594-12408F053C1C}"/>
              </a:ext>
            </a:extLst>
          </p:cNvPr>
          <p:cNvSpPr/>
          <p:nvPr/>
        </p:nvSpPr>
        <p:spPr bwMode="auto">
          <a:xfrm>
            <a:off x="7622284" y="2917867"/>
            <a:ext cx="2341756" cy="1022265"/>
          </a:xfrm>
          <a:prstGeom prst="roundRect">
            <a:avLst/>
          </a:prstGeom>
          <a:solidFill>
            <a:srgbClr val="D440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Correlated Maliciousness</a:t>
            </a:r>
          </a:p>
        </p:txBody>
      </p:sp>
      <p:cxnSp>
        <p:nvCxnSpPr>
          <p:cNvPr id="10" name="Straight Arrow Connector 9">
            <a:extLst>
              <a:ext uri="{FF2B5EF4-FFF2-40B4-BE49-F238E27FC236}">
                <a16:creationId xmlns:a16="http://schemas.microsoft.com/office/drawing/2014/main" id="{67F2DEA2-87C4-B8C2-BDA8-0C05B3CFDF2E}"/>
              </a:ext>
            </a:extLst>
          </p:cNvPr>
          <p:cNvCxnSpPr>
            <a:stCxn id="6" idx="2"/>
            <a:endCxn id="7" idx="0"/>
          </p:cNvCxnSpPr>
          <p:nvPr/>
        </p:nvCxnSpPr>
        <p:spPr>
          <a:xfrm flipH="1">
            <a:off x="3398840" y="1918011"/>
            <a:ext cx="2697160" cy="99985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685A04-7A9E-D9E5-A96A-21E85ED70A09}"/>
              </a:ext>
            </a:extLst>
          </p:cNvPr>
          <p:cNvCxnSpPr>
            <a:stCxn id="6" idx="2"/>
            <a:endCxn id="8" idx="0"/>
          </p:cNvCxnSpPr>
          <p:nvPr/>
        </p:nvCxnSpPr>
        <p:spPr>
          <a:xfrm>
            <a:off x="6096000" y="1918011"/>
            <a:ext cx="2697162" cy="99985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ular Callout 12">
            <a:extLst>
              <a:ext uri="{FF2B5EF4-FFF2-40B4-BE49-F238E27FC236}">
                <a16:creationId xmlns:a16="http://schemas.microsoft.com/office/drawing/2014/main" id="{57547BF7-CE8A-5AF1-4620-12F55AC8DB58}"/>
              </a:ext>
            </a:extLst>
          </p:cNvPr>
          <p:cNvSpPr/>
          <p:nvPr/>
        </p:nvSpPr>
        <p:spPr bwMode="auto">
          <a:xfrm>
            <a:off x="4401014" y="5287897"/>
            <a:ext cx="3389971" cy="863579"/>
          </a:xfrm>
          <a:prstGeom prst="wedgeRectCallout">
            <a:avLst>
              <a:gd name="adj1" fmla="val 59370"/>
              <a:gd name="adj2" fmla="val -205488"/>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Platforms capture Correlation</a:t>
            </a:r>
          </a:p>
        </p:txBody>
      </p:sp>
    </p:spTree>
    <p:custDataLst>
      <p:tags r:id="rId1"/>
    </p:custDataLst>
    <p:extLst>
      <p:ext uri="{BB962C8B-B14F-4D97-AF65-F5344CB8AC3E}">
        <p14:creationId xmlns:p14="http://schemas.microsoft.com/office/powerpoint/2010/main" val="22581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2E83-64BD-DABC-6EEF-C8FB9757D660}"/>
              </a:ext>
            </a:extLst>
          </p:cNvPr>
          <p:cNvSpPr>
            <a:spLocks noGrp="1"/>
          </p:cNvSpPr>
          <p:nvPr>
            <p:ph type="title"/>
          </p:nvPr>
        </p:nvSpPr>
        <p:spPr/>
        <p:txBody>
          <a:bodyPr>
            <a:normAutofit/>
          </a:bodyPr>
          <a:lstStyle/>
          <a:p>
            <a:r>
              <a:rPr lang="en-US" dirty="0"/>
              <a:t>Platform is an Independent Failure Domain</a:t>
            </a:r>
          </a:p>
        </p:txBody>
      </p:sp>
      <p:sp>
        <p:nvSpPr>
          <p:cNvPr id="4" name="Text Placeholder 3">
            <a:extLst>
              <a:ext uri="{FF2B5EF4-FFF2-40B4-BE49-F238E27FC236}">
                <a16:creationId xmlns:a16="http://schemas.microsoft.com/office/drawing/2014/main" id="{81C61D1B-6E3E-756B-AF34-23DA9ADDFC8E}"/>
              </a:ext>
            </a:extLst>
          </p:cNvPr>
          <p:cNvSpPr>
            <a:spLocks noGrp="1"/>
          </p:cNvSpPr>
          <p:nvPr>
            <p:ph type="body" sz="quarter" idx="13"/>
          </p:nvPr>
        </p:nvSpPr>
        <p:spPr/>
        <p:txBody>
          <a:bodyPr/>
          <a:lstStyle/>
          <a:p>
            <a:endParaRPr lang="en-US"/>
          </a:p>
        </p:txBody>
      </p:sp>
      <p:grpSp>
        <p:nvGrpSpPr>
          <p:cNvPr id="29" name="Group 28">
            <a:extLst>
              <a:ext uri="{FF2B5EF4-FFF2-40B4-BE49-F238E27FC236}">
                <a16:creationId xmlns:a16="http://schemas.microsoft.com/office/drawing/2014/main" id="{7009AA45-0105-7D9C-338F-9E07217AEA4A}"/>
              </a:ext>
            </a:extLst>
          </p:cNvPr>
          <p:cNvGrpSpPr/>
          <p:nvPr/>
        </p:nvGrpSpPr>
        <p:grpSpPr>
          <a:xfrm>
            <a:off x="2322265" y="2937804"/>
            <a:ext cx="1347178" cy="1440111"/>
            <a:chOff x="2322264" y="2624146"/>
            <a:chExt cx="1552377" cy="1753770"/>
          </a:xfrm>
        </p:grpSpPr>
        <p:grpSp>
          <p:nvGrpSpPr>
            <p:cNvPr id="9" name="Group 8">
              <a:extLst>
                <a:ext uri="{FF2B5EF4-FFF2-40B4-BE49-F238E27FC236}">
                  <a16:creationId xmlns:a16="http://schemas.microsoft.com/office/drawing/2014/main" id="{68168481-13AD-06A0-FD70-8CCADF39BC53}"/>
                </a:ext>
              </a:extLst>
            </p:cNvPr>
            <p:cNvGrpSpPr/>
            <p:nvPr/>
          </p:nvGrpSpPr>
          <p:grpSpPr>
            <a:xfrm>
              <a:off x="2322264" y="2937807"/>
              <a:ext cx="1370059" cy="1283335"/>
              <a:chOff x="7391976" y="3253940"/>
              <a:chExt cx="1370059" cy="1283335"/>
            </a:xfrm>
          </p:grpSpPr>
          <p:sp>
            <p:nvSpPr>
              <p:cNvPr id="5" name="Rectangle: Rounded Corners 74">
                <a:extLst>
                  <a:ext uri="{FF2B5EF4-FFF2-40B4-BE49-F238E27FC236}">
                    <a16:creationId xmlns:a16="http://schemas.microsoft.com/office/drawing/2014/main" id="{D252124F-8EB3-1B53-AC57-8C6DBD6960F9}"/>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03BBC45-E726-7E38-0A9A-D79C45BBF104}"/>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CEBBF552-B1CA-2ABA-B9F8-778AE5C91311}"/>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E061F83B-C607-DDE9-A530-156DB77F6EDF}"/>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2" name="Picture 21">
              <a:extLst>
                <a:ext uri="{FF2B5EF4-FFF2-40B4-BE49-F238E27FC236}">
                  <a16:creationId xmlns:a16="http://schemas.microsoft.com/office/drawing/2014/main" id="{2EFFE4F6-E561-3B86-1BCC-4B32B8A765B7}"/>
                </a:ext>
              </a:extLst>
            </p:cNvPr>
            <p:cNvPicPr>
              <a:picLocks noChangeAspect="1"/>
            </p:cNvPicPr>
            <p:nvPr/>
          </p:nvPicPr>
          <p:blipFill>
            <a:blip r:embed="rId3"/>
            <a:srcRect l="30454" t="15344" r="29395" b="17894"/>
            <a:stretch/>
          </p:blipFill>
          <p:spPr>
            <a:xfrm>
              <a:off x="3525934" y="4064363"/>
              <a:ext cx="332775" cy="313553"/>
            </a:xfrm>
            <a:prstGeom prst="rect">
              <a:avLst/>
            </a:prstGeom>
          </p:spPr>
        </p:pic>
        <p:pic>
          <p:nvPicPr>
            <p:cNvPr id="5122" name="Picture 2">
              <a:extLst>
                <a:ext uri="{FF2B5EF4-FFF2-40B4-BE49-F238E27FC236}">
                  <a16:creationId xmlns:a16="http://schemas.microsoft.com/office/drawing/2014/main" id="{B5A971A7-4156-3C44-52EF-386D56D22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42" y="2624146"/>
              <a:ext cx="570699" cy="570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B5D14BA2-5FDB-DD32-2F30-52B09895EAB1}"/>
              </a:ext>
            </a:extLst>
          </p:cNvPr>
          <p:cNvGrpSpPr/>
          <p:nvPr/>
        </p:nvGrpSpPr>
        <p:grpSpPr>
          <a:xfrm>
            <a:off x="5232097" y="2909494"/>
            <a:ext cx="1370059" cy="1416355"/>
            <a:chOff x="5399531" y="2624146"/>
            <a:chExt cx="1557804" cy="1716202"/>
          </a:xfrm>
        </p:grpSpPr>
        <p:grpSp>
          <p:nvGrpSpPr>
            <p:cNvPr id="10" name="Group 9">
              <a:extLst>
                <a:ext uri="{FF2B5EF4-FFF2-40B4-BE49-F238E27FC236}">
                  <a16:creationId xmlns:a16="http://schemas.microsoft.com/office/drawing/2014/main" id="{59BF575E-88F9-CCA4-97C9-D7A2B6664BF0}"/>
                </a:ext>
              </a:extLst>
            </p:cNvPr>
            <p:cNvGrpSpPr/>
            <p:nvPr/>
          </p:nvGrpSpPr>
          <p:grpSpPr>
            <a:xfrm>
              <a:off x="5399531" y="2937806"/>
              <a:ext cx="1370059" cy="1283335"/>
              <a:chOff x="7391976" y="3253940"/>
              <a:chExt cx="1370059" cy="1283335"/>
            </a:xfrm>
          </p:grpSpPr>
          <p:sp>
            <p:nvSpPr>
              <p:cNvPr id="11" name="Rectangle: Rounded Corners 74">
                <a:extLst>
                  <a:ext uri="{FF2B5EF4-FFF2-40B4-BE49-F238E27FC236}">
                    <a16:creationId xmlns:a16="http://schemas.microsoft.com/office/drawing/2014/main" id="{EEC2C923-7BAF-03E1-2E69-76FDFA5FBED7}"/>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EE8216E-1F5A-9355-79C3-A75819D65082}"/>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78D54A63-2CC7-0E9F-B5CA-199070FDFA9A}"/>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AEEF958-EA9D-EB50-779D-17AF37F378E3}"/>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124" name="Picture 4">
              <a:extLst>
                <a:ext uri="{FF2B5EF4-FFF2-40B4-BE49-F238E27FC236}">
                  <a16:creationId xmlns:a16="http://schemas.microsoft.com/office/drawing/2014/main" id="{6BB7673D-C49E-2DCC-7220-39C3D7E45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560" y="4007573"/>
              <a:ext cx="332775" cy="3327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9A4B973-2577-8A79-6801-A030C1431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6636" y="2624146"/>
              <a:ext cx="570699" cy="570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764F681-CCEF-E6EB-A019-06BC1E9A4174}"/>
              </a:ext>
            </a:extLst>
          </p:cNvPr>
          <p:cNvGrpSpPr/>
          <p:nvPr/>
        </p:nvGrpSpPr>
        <p:grpSpPr>
          <a:xfrm>
            <a:off x="8164811" y="2922684"/>
            <a:ext cx="1501430" cy="1424097"/>
            <a:chOff x="8499679" y="2624145"/>
            <a:chExt cx="1711121" cy="1730014"/>
          </a:xfrm>
        </p:grpSpPr>
        <p:grpSp>
          <p:nvGrpSpPr>
            <p:cNvPr id="15" name="Group 14">
              <a:extLst>
                <a:ext uri="{FF2B5EF4-FFF2-40B4-BE49-F238E27FC236}">
                  <a16:creationId xmlns:a16="http://schemas.microsoft.com/office/drawing/2014/main" id="{94434160-DD7A-4513-2C9E-FDEF22A77487}"/>
                </a:ext>
              </a:extLst>
            </p:cNvPr>
            <p:cNvGrpSpPr/>
            <p:nvPr/>
          </p:nvGrpSpPr>
          <p:grpSpPr>
            <a:xfrm>
              <a:off x="8499679" y="2937805"/>
              <a:ext cx="1370059" cy="1283335"/>
              <a:chOff x="7391976" y="3253940"/>
              <a:chExt cx="1370059" cy="1283335"/>
            </a:xfrm>
          </p:grpSpPr>
          <p:sp>
            <p:nvSpPr>
              <p:cNvPr id="16" name="Rectangle: Rounded Corners 74">
                <a:extLst>
                  <a:ext uri="{FF2B5EF4-FFF2-40B4-BE49-F238E27FC236}">
                    <a16:creationId xmlns:a16="http://schemas.microsoft.com/office/drawing/2014/main" id="{4BDF127E-69CB-A1F7-457B-277203760F57}"/>
                  </a:ext>
                </a:extLst>
              </p:cNvPr>
              <p:cNvSpPr/>
              <p:nvPr/>
            </p:nvSpPr>
            <p:spPr bwMode="auto">
              <a:xfrm>
                <a:off x="7391976" y="3253940"/>
                <a:ext cx="1370059" cy="1283335"/>
              </a:xfrm>
              <a:prstGeom prst="round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2D76836D-707E-9773-F10A-9D1474ACC74B}"/>
                  </a:ext>
                </a:extLst>
              </p:cNvPr>
              <p:cNvSpPr/>
              <p:nvPr/>
            </p:nvSpPr>
            <p:spPr bwMode="auto">
              <a:xfrm>
                <a:off x="7897005" y="3429000"/>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7DA0561-3EF8-0B9C-EA43-51AF2F1FE6A9}"/>
                  </a:ext>
                </a:extLst>
              </p:cNvPr>
              <p:cNvSpPr/>
              <p:nvPr/>
            </p:nvSpPr>
            <p:spPr bwMode="auto">
              <a:xfrm>
                <a:off x="7534144"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B5B3105-CD78-EF22-E610-DF6CD01A871A}"/>
                  </a:ext>
                </a:extLst>
              </p:cNvPr>
              <p:cNvSpPr/>
              <p:nvPr/>
            </p:nvSpPr>
            <p:spPr bwMode="auto">
              <a:xfrm>
                <a:off x="8257005" y="3979288"/>
                <a:ext cx="360000" cy="360000"/>
              </a:xfrm>
              <a:prstGeom prst="ellipse">
                <a:avLst/>
              </a:prstGeom>
              <a:solidFill>
                <a:srgbClr val="FFB9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6" name="Picture 25">
              <a:extLst>
                <a:ext uri="{FF2B5EF4-FFF2-40B4-BE49-F238E27FC236}">
                  <a16:creationId xmlns:a16="http://schemas.microsoft.com/office/drawing/2014/main" id="{37DCA70D-84D5-C9EE-59A5-80D9BA19FDB6}"/>
                </a:ext>
              </a:extLst>
            </p:cNvPr>
            <p:cNvPicPr>
              <a:picLocks noChangeAspect="1"/>
            </p:cNvPicPr>
            <p:nvPr/>
          </p:nvPicPr>
          <p:blipFill>
            <a:blip r:embed="rId6"/>
            <a:stretch>
              <a:fillRect/>
            </a:stretch>
          </p:blipFill>
          <p:spPr>
            <a:xfrm>
              <a:off x="9640101" y="4023153"/>
              <a:ext cx="570699" cy="331006"/>
            </a:xfrm>
            <a:prstGeom prst="rect">
              <a:avLst/>
            </a:prstGeom>
          </p:spPr>
        </p:pic>
        <p:pic>
          <p:nvPicPr>
            <p:cNvPr id="28" name="Picture 2">
              <a:extLst>
                <a:ext uri="{FF2B5EF4-FFF2-40B4-BE49-F238E27FC236}">
                  <a16:creationId xmlns:a16="http://schemas.microsoft.com/office/drawing/2014/main" id="{57654E77-434C-49C6-1267-3C9A4B1B4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8285" y="2624145"/>
              <a:ext cx="570699" cy="570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10635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10.6|25.3"/>
</p:tagLst>
</file>

<file path=ppt/tags/tag10.xml><?xml version="1.0" encoding="utf-8"?>
<p:tagLst xmlns:a="http://schemas.openxmlformats.org/drawingml/2006/main" xmlns:r="http://schemas.openxmlformats.org/officeDocument/2006/relationships" xmlns:p="http://schemas.openxmlformats.org/presentationml/2006/main">
  <p:tag name="TIMING" val="|10.5|20.6"/>
</p:tagLst>
</file>

<file path=ppt/tags/tag2.xml><?xml version="1.0" encoding="utf-8"?>
<p:tagLst xmlns:a="http://schemas.openxmlformats.org/drawingml/2006/main" xmlns:r="http://schemas.openxmlformats.org/officeDocument/2006/relationships" xmlns:p="http://schemas.openxmlformats.org/presentationml/2006/main">
  <p:tag name="TIMING" val="|17.3"/>
</p:tagLst>
</file>

<file path=ppt/tags/tag3.xml><?xml version="1.0" encoding="utf-8"?>
<p:tagLst xmlns:a="http://schemas.openxmlformats.org/drawingml/2006/main" xmlns:r="http://schemas.openxmlformats.org/officeDocument/2006/relationships" xmlns:p="http://schemas.openxmlformats.org/presentationml/2006/main">
  <p:tag name="TIMING" val="|20.5|17.1"/>
</p:tagLst>
</file>

<file path=ppt/tags/tag4.xml><?xml version="1.0" encoding="utf-8"?>
<p:tagLst xmlns:a="http://schemas.openxmlformats.org/drawingml/2006/main" xmlns:r="http://schemas.openxmlformats.org/officeDocument/2006/relationships" xmlns:p="http://schemas.openxmlformats.org/presentationml/2006/main">
  <p:tag name="TIMING" val="|6.3|6.8|4.1|4.5|0.6|28.9|23"/>
</p:tagLst>
</file>

<file path=ppt/tags/tag5.xml><?xml version="1.0" encoding="utf-8"?>
<p:tagLst xmlns:a="http://schemas.openxmlformats.org/drawingml/2006/main" xmlns:r="http://schemas.openxmlformats.org/officeDocument/2006/relationships" xmlns:p="http://schemas.openxmlformats.org/presentationml/2006/main">
  <p:tag name="TIMING" val="|2.7|3.2|10.7|26"/>
</p:tagLst>
</file>

<file path=ppt/tags/tag6.xml><?xml version="1.0" encoding="utf-8"?>
<p:tagLst xmlns:a="http://schemas.openxmlformats.org/drawingml/2006/main" xmlns:r="http://schemas.openxmlformats.org/officeDocument/2006/relationships" xmlns:p="http://schemas.openxmlformats.org/presentationml/2006/main">
  <p:tag name="TIMING" val="|4.5|4.9|9.5|11.6|42.3|17.3|17.3|14.1"/>
</p:tagLst>
</file>

<file path=ppt/tags/tag7.xml><?xml version="1.0" encoding="utf-8"?>
<p:tagLst xmlns:a="http://schemas.openxmlformats.org/drawingml/2006/main" xmlns:r="http://schemas.openxmlformats.org/officeDocument/2006/relationships" xmlns:p="http://schemas.openxmlformats.org/presentationml/2006/main">
  <p:tag name="TIMING" val="|7.1|12.1|13.9|9.2"/>
</p:tagLst>
</file>

<file path=ppt/tags/tag8.xml><?xml version="1.0" encoding="utf-8"?>
<p:tagLst xmlns:a="http://schemas.openxmlformats.org/drawingml/2006/main" xmlns:r="http://schemas.openxmlformats.org/officeDocument/2006/relationships" xmlns:p="http://schemas.openxmlformats.org/presentationml/2006/main">
  <p:tag name="TIMING" val="|4.2|2.8|5.2|1.1"/>
</p:tagLst>
</file>

<file path=ppt/tags/tag9.xml><?xml version="1.0" encoding="utf-8"?>
<p:tagLst xmlns:a="http://schemas.openxmlformats.org/drawingml/2006/main" xmlns:r="http://schemas.openxmlformats.org/officeDocument/2006/relationships" xmlns:p="http://schemas.openxmlformats.org/presentationml/2006/main">
  <p:tag name="TIMING" val="|4.9|3.4|5.3"/>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infopath/2007/PartnerControls"/>
    <ds:schemaRef ds:uri="http://schemas.microsoft.com/office/2006/documentManagement/types"/>
    <ds:schemaRef ds:uri="630a2e83-186a-4a0f-ab27-bee8a8096abc"/>
    <ds:schemaRef ds:uri="http://purl.org/dc/elements/1.1/"/>
    <ds:schemaRef ds:uri="http://purl.org/dc/dcmitype/"/>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 (1)</Template>
  <TotalTime>12065</TotalTime>
  <Words>2544</Words>
  <Application>Microsoft Macintosh PowerPoint</Application>
  <PresentationFormat>Widescreen</PresentationFormat>
  <Paragraphs>370</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Cambria Math</vt:lpstr>
      <vt:lpstr>Segoe UI</vt:lpstr>
      <vt:lpstr>Segoe UI Light</vt:lpstr>
      <vt:lpstr>Segoe UI Semibold</vt:lpstr>
      <vt:lpstr>Times</vt:lpstr>
      <vt:lpstr>Wingdings</vt:lpstr>
      <vt:lpstr>LIGHT MODE</vt:lpstr>
      <vt:lpstr>DARK MODE</vt:lpstr>
      <vt:lpstr>PirateShip: Distributed Consensus for (Mostly) Trusted Execution Environments</vt:lpstr>
      <vt:lpstr>Distributed Trust</vt:lpstr>
      <vt:lpstr>Independent Trust Domains</vt:lpstr>
      <vt:lpstr>Independent Trust Domains</vt:lpstr>
      <vt:lpstr>PowerPoint Presentation</vt:lpstr>
      <vt:lpstr>What can we do?</vt:lpstr>
      <vt:lpstr>What can we do?</vt:lpstr>
      <vt:lpstr>Platform Fault Tolerance</vt:lpstr>
      <vt:lpstr>Platform is an Independent Failure Domain</vt:lpstr>
      <vt:lpstr>Platform is an Independent Failure Domain</vt:lpstr>
      <vt:lpstr>Platform is an Independent Failure Domain</vt:lpstr>
      <vt:lpstr>Example</vt:lpstr>
      <vt:lpstr>What can we do?</vt:lpstr>
      <vt:lpstr>What can we do?</vt:lpstr>
      <vt:lpstr>Dual notions of confirmation</vt:lpstr>
      <vt:lpstr>Dual notions of confirmation</vt:lpstr>
      <vt:lpstr>Dual notions of confirmation</vt:lpstr>
      <vt:lpstr>Dual notions of confirmation</vt:lpstr>
      <vt:lpstr>Not all transactions are equally impactful!</vt:lpstr>
      <vt:lpstr>Secret Sauce</vt:lpstr>
      <vt:lpstr>Performance</vt:lpstr>
      <vt:lpstr>Conclusion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Heidi Howard</dc:creator>
  <cp:keywords/>
  <dc:description/>
  <cp:lastModifiedBy>Shubham Mishra</cp:lastModifiedBy>
  <cp:revision>4</cp:revision>
  <dcterms:created xsi:type="dcterms:W3CDTF">2024-12-17T22:06:41Z</dcterms:created>
  <dcterms:modified xsi:type="dcterms:W3CDTF">2025-05-28T23:22:28Z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